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3"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642"/>
    <a:srgbClr val="08F404"/>
    <a:srgbClr val="FF00FF"/>
    <a:srgbClr val="0000FF"/>
    <a:srgbClr val="13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10"/>
    <p:restoredTop sz="94694"/>
  </p:normalViewPr>
  <p:slideViewPr>
    <p:cSldViewPr snapToGrid="0">
      <p:cViewPr>
        <p:scale>
          <a:sx n="98" d="100"/>
          <a:sy n="98" d="100"/>
        </p:scale>
        <p:origin x="4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947D1-D250-79CE-0F19-2A38508DAAA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5334BC8C-E1D5-523D-059A-B7438DE4A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7CE6616C-1D1C-4189-8454-5132686BC640}"/>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4B58244E-C971-BEBF-4CE8-611A2B280AD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B82FB9F-D089-EE33-96CD-C97DC517BFF0}"/>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156436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11B5B-17C0-C046-F927-3120E3611D12}"/>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E70C4284-2AC8-E222-7B1B-59BB0444CEA7}"/>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725BAE19-5A4F-BB1D-143B-7764C146BD24}"/>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B9359028-F63A-4506-5760-5E7715EF384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737544A-AA96-058F-1AA2-AA2AC5577B26}"/>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71749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94CC84-5AC9-BF0E-AA38-934A80A598A9}"/>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1F98EB0-F3F3-F673-7DE7-306804AE5FEB}"/>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25AA474F-4B76-9B4D-35E4-A52F51311ED0}"/>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207441D7-D16D-C3B8-4F3B-B7E0D9662AD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9820D1-1C72-6A78-469B-BC708084625B}"/>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51392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3246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0D2B57-F1E0-2C32-A625-1DC498CE7538}"/>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88F16DD9-D0C0-6888-D978-0D53B5BA0D7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8258387D-1544-4D54-AF2F-870B812F6691}"/>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4DF8E043-F5E8-BAD1-518C-6AC90E61C73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376166A-F34A-2003-E236-3C0F3294B0E1}"/>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3107017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EF700-5909-874A-D397-9A6F878CBAF9}"/>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5DAAC61E-7C88-8839-28F4-8954C30EE1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B8011169-7866-AD96-7F4A-480E0AF8F606}"/>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F5A6C1DF-8C7A-E2D6-E18D-11B14E3F5C8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1A3CB8B-2E6F-B8C0-1E2E-AFA7030DFA27}"/>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60584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62CDC-91CE-5D50-3B37-0AB9270631FB}"/>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A33EC21B-A2EE-9FA9-F090-B0D6B4A5A15A}"/>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12EBA827-90C7-1572-2F13-A893ACC24EB6}"/>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E2F50721-FA91-669F-E431-2D5CE14D2F84}"/>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6" name="Marcador de pie de página 5">
            <a:extLst>
              <a:ext uri="{FF2B5EF4-FFF2-40B4-BE49-F238E27FC236}">
                <a16:creationId xmlns:a16="http://schemas.microsoft.com/office/drawing/2014/main" id="{00C3D790-5DFA-A34A-6163-DE5B7169E25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77EC2B6-627C-F670-D098-95EEED821282}"/>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334607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19980-F0B6-4CC8-0B69-5AB8863BD095}"/>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42913FD6-7D30-B17E-B967-90FCFBB73C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4476635-EC32-B991-A65C-3F9FBD3B6DEB}"/>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8614D4ED-F694-5BD1-3DD3-4E3C2FBFA1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8EB142F5-766B-FC47-B2B1-D6123D023BA1}"/>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8D1D4C7E-2670-A5A0-E80F-64329424E65F}"/>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8" name="Marcador de pie de página 7">
            <a:extLst>
              <a:ext uri="{FF2B5EF4-FFF2-40B4-BE49-F238E27FC236}">
                <a16:creationId xmlns:a16="http://schemas.microsoft.com/office/drawing/2014/main" id="{1668DD87-6783-EC2D-E28B-43C72D02827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05D0343F-7F45-3485-16A3-DEB824D8D7BD}"/>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143816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CEB45-46AB-3E96-46DD-507290B9AB3C}"/>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11BC7F27-5DC7-8B01-DD4C-F5DDB4233F7C}"/>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4" name="Marcador de pie de página 3">
            <a:extLst>
              <a:ext uri="{FF2B5EF4-FFF2-40B4-BE49-F238E27FC236}">
                <a16:creationId xmlns:a16="http://schemas.microsoft.com/office/drawing/2014/main" id="{036BA280-5897-DC2B-86CE-3AADD0D875C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E6CF63EE-51BC-0504-07C2-1B44304A9AA2}"/>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288062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5AB140-2FFA-EFC2-61FD-90F9C44ABF46}"/>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3" name="Marcador de pie de página 2">
            <a:extLst>
              <a:ext uri="{FF2B5EF4-FFF2-40B4-BE49-F238E27FC236}">
                <a16:creationId xmlns:a16="http://schemas.microsoft.com/office/drawing/2014/main" id="{51C6AB2F-628D-0D90-7622-9F8AB089DCD5}"/>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70E1F72-AF52-2A90-3B1A-1B52DB9EADB9}"/>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4238511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CA340B-ABF6-6D6F-C9BE-451C4715517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079C2062-1A51-1368-F7F5-EBD49B7EA3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0F8646D8-DDEA-D368-0547-3FB16EC9F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8818332-48F3-6D29-5B10-AA6C0710EFCD}"/>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6" name="Marcador de pie de página 5">
            <a:extLst>
              <a:ext uri="{FF2B5EF4-FFF2-40B4-BE49-F238E27FC236}">
                <a16:creationId xmlns:a16="http://schemas.microsoft.com/office/drawing/2014/main" id="{FA925A54-33E9-FED4-2800-EFDCE0CB4A3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E51BA66-979F-B35D-DDCD-560501F61EBC}"/>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31859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B2BF5-6FB3-364B-33C0-CAA55C2D1A1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30CF494C-495F-248A-93E3-7F930606F8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F237C19-12C4-EF78-1A86-D07B4DBEF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55A6FC9-A864-2FE0-4AD6-BA7F6F4D54C8}"/>
              </a:ext>
            </a:extLst>
          </p:cNvPr>
          <p:cNvSpPr>
            <a:spLocks noGrp="1"/>
          </p:cNvSpPr>
          <p:nvPr>
            <p:ph type="dt" sz="half" idx="10"/>
          </p:nvPr>
        </p:nvSpPr>
        <p:spPr/>
        <p:txBody>
          <a:bodyPr/>
          <a:lstStyle/>
          <a:p>
            <a:fld id="{4FC92AF2-0DF0-EA49-A0E0-E603DD5DB14A}" type="datetimeFigureOut">
              <a:rPr lang="es-MX" smtClean="0"/>
              <a:t>09/09/24</a:t>
            </a:fld>
            <a:endParaRPr lang="es-MX"/>
          </a:p>
        </p:txBody>
      </p:sp>
      <p:sp>
        <p:nvSpPr>
          <p:cNvPr id="6" name="Marcador de pie de página 5">
            <a:extLst>
              <a:ext uri="{FF2B5EF4-FFF2-40B4-BE49-F238E27FC236}">
                <a16:creationId xmlns:a16="http://schemas.microsoft.com/office/drawing/2014/main" id="{0928A170-105B-BF58-492F-C3CDF3656B2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404406D-05DD-987E-C865-6D659F45BCC7}"/>
              </a:ext>
            </a:extLst>
          </p:cNvPr>
          <p:cNvSpPr>
            <a:spLocks noGrp="1"/>
          </p:cNvSpPr>
          <p:nvPr>
            <p:ph type="sldNum" sz="quarter" idx="12"/>
          </p:nvPr>
        </p:nvSpPr>
        <p:spPr/>
        <p:txBody>
          <a:bodyPr/>
          <a:lstStyle/>
          <a:p>
            <a:fld id="{9305FF67-24AE-0A47-AAC4-2B7E78706DB5}" type="slidenum">
              <a:rPr lang="es-MX" smtClean="0"/>
              <a:t>‹Nº›</a:t>
            </a:fld>
            <a:endParaRPr lang="es-MX"/>
          </a:p>
        </p:txBody>
      </p:sp>
    </p:spTree>
    <p:extLst>
      <p:ext uri="{BB962C8B-B14F-4D97-AF65-F5344CB8AC3E}">
        <p14:creationId xmlns:p14="http://schemas.microsoft.com/office/powerpoint/2010/main" val="343169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97DD70E-5430-4D24-FBE8-FC6CF1B30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B3E3CDF1-4693-7FCF-10B5-0E50AC41C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B8B4A4DB-42D1-54BE-4B2A-61358C46D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C92AF2-0DF0-EA49-A0E0-E603DD5DB14A}" type="datetimeFigureOut">
              <a:rPr lang="es-MX" smtClean="0"/>
              <a:t>09/09/24</a:t>
            </a:fld>
            <a:endParaRPr lang="es-MX"/>
          </a:p>
        </p:txBody>
      </p:sp>
      <p:sp>
        <p:nvSpPr>
          <p:cNvPr id="5" name="Marcador de pie de página 4">
            <a:extLst>
              <a:ext uri="{FF2B5EF4-FFF2-40B4-BE49-F238E27FC236}">
                <a16:creationId xmlns:a16="http://schemas.microsoft.com/office/drawing/2014/main" id="{4A188DAA-D880-EF9E-44A3-E95CA4DC9E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386FE87B-80E9-63B4-1731-7A70000C6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05FF67-24AE-0A47-AAC4-2B7E78706DB5}" type="slidenum">
              <a:rPr lang="es-MX" smtClean="0"/>
              <a:t>‹Nº›</a:t>
            </a:fld>
            <a:endParaRPr lang="es-MX"/>
          </a:p>
        </p:txBody>
      </p:sp>
    </p:spTree>
    <p:extLst>
      <p:ext uri="{BB962C8B-B14F-4D97-AF65-F5344CB8AC3E}">
        <p14:creationId xmlns:p14="http://schemas.microsoft.com/office/powerpoint/2010/main" val="92741523"/>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mailto:javierjorge77@gmail.com" TargetMode="External"/><Relationship Id="rId7" Type="http://schemas.openxmlformats.org/officeDocument/2006/relationships/image" Target="../media/image33.png"/><Relationship Id="rId2" Type="http://schemas.openxmlformats.org/officeDocument/2006/relationships/hyperlink" Target="https://www.linkedin.com/in/jjpo/" TargetMode="Externa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hyperlink" Target="https://github.com/javierjorge77/Springboard/tree/main/Capstones/Capstone3_backu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9565A-2409-8914-FC22-66C3396791B7}"/>
              </a:ext>
            </a:extLst>
          </p:cNvPr>
          <p:cNvSpPr>
            <a:spLocks noGrp="1"/>
          </p:cNvSpPr>
          <p:nvPr>
            <p:ph type="ctrTitle"/>
          </p:nvPr>
        </p:nvSpPr>
        <p:spPr/>
        <p:txBody>
          <a:bodyPr>
            <a:normAutofit/>
          </a:bodyPr>
          <a:lstStyle/>
          <a:p>
            <a:r>
              <a:rPr lang="en-US" sz="3200" b="1" kern="1400" spc="-50" dirty="0">
                <a:ln w="9525" cap="rnd" cmpd="sng" algn="ctr">
                  <a:solidFill>
                    <a:srgbClr val="000000"/>
                  </a:solidFill>
                  <a:prstDash val="solid"/>
                  <a:bevel/>
                </a:ln>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AI Innovation in Quality Control:</a:t>
            </a:r>
            <a:br>
              <a:rPr lang="es-MX"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br>
            <a:r>
              <a:rPr lang="en-US" sz="3200" kern="1400" spc="-50" dirty="0">
                <a:ln w="9525" cap="rnd" cmpd="sng" algn="ctr">
                  <a:solidFill>
                    <a:srgbClr val="000000"/>
                  </a:solidFill>
                  <a:prstDash val="solid"/>
                  <a:bevel/>
                </a:ln>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Harnessing Deep Learning and Convolutional Neural Networks to detect Defective Metal Parts in Manufacturing environment</a:t>
            </a:r>
            <a:endParaRPr lang="es-MX" sz="8800" dirty="0"/>
          </a:p>
        </p:txBody>
      </p:sp>
      <p:sp>
        <p:nvSpPr>
          <p:cNvPr id="3" name="Subtítulo 2">
            <a:extLst>
              <a:ext uri="{FF2B5EF4-FFF2-40B4-BE49-F238E27FC236}">
                <a16:creationId xmlns:a16="http://schemas.microsoft.com/office/drawing/2014/main" id="{5D43BA47-3781-3AD7-47B4-83CC0212FBB6}"/>
              </a:ext>
            </a:extLst>
          </p:cNvPr>
          <p:cNvSpPr>
            <a:spLocks noGrp="1"/>
          </p:cNvSpPr>
          <p:nvPr>
            <p:ph type="subTitle" idx="1"/>
          </p:nvPr>
        </p:nvSpPr>
        <p:spPr>
          <a:xfrm>
            <a:off x="1523999" y="3621170"/>
            <a:ext cx="9144000" cy="1655762"/>
          </a:xfrm>
        </p:spPr>
        <p:txBody>
          <a:bodyPr>
            <a:normAutofit/>
          </a:bodyPr>
          <a:lstStyle/>
          <a:p>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br>
              <a:rPr lang="es-MX"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ln w="9525" cap="rnd" cmpd="sng" algn="ctr">
                  <a:solidFill>
                    <a:srgbClr val="000000"/>
                  </a:solidFill>
                  <a:prstDash val="solid"/>
                  <a:bevel/>
                </a:ln>
                <a:solidFill>
                  <a:srgbClr val="000000"/>
                </a:solidFill>
                <a:effectLst/>
                <a:latin typeface="Aptos" panose="020B0004020202020204" pitchFamily="34" charset="0"/>
                <a:ea typeface="Aptos" panose="020B0004020202020204" pitchFamily="34" charset="0"/>
                <a:cs typeface="Times New Roman" panose="02020603050405020304" pitchFamily="18" charset="0"/>
              </a:rPr>
              <a:t>3</a:t>
            </a:r>
            <a:r>
              <a:rPr lang="en-US" sz="1800" kern="100" baseline="30000" dirty="0">
                <a:ln w="9525" cap="rnd" cmpd="sng" algn="ctr">
                  <a:solidFill>
                    <a:srgbClr val="000000"/>
                  </a:solidFill>
                  <a:prstDash val="solid"/>
                  <a:bevel/>
                </a:ln>
                <a:solidFill>
                  <a:srgbClr val="000000"/>
                </a:solidFill>
                <a:effectLst/>
                <a:latin typeface="Aptos" panose="020B0004020202020204" pitchFamily="34" charset="0"/>
                <a:ea typeface="Aptos" panose="020B0004020202020204" pitchFamily="34" charset="0"/>
                <a:cs typeface="Times New Roman" panose="02020603050405020304" pitchFamily="18" charset="0"/>
              </a:rPr>
              <a:t>rd</a:t>
            </a:r>
            <a:r>
              <a:rPr lang="en-US" sz="1800" kern="100" dirty="0">
                <a:ln w="9525" cap="rnd" cmpd="sng" algn="ctr">
                  <a:solidFill>
                    <a:srgbClr val="000000"/>
                  </a:solidFill>
                  <a:prstDash val="solid"/>
                  <a:bevel/>
                </a:ln>
                <a:solidFill>
                  <a:srgbClr val="000000"/>
                </a:solidFill>
                <a:effectLst/>
                <a:latin typeface="Aptos" panose="020B0004020202020204" pitchFamily="34" charset="0"/>
                <a:ea typeface="Aptos" panose="020B0004020202020204" pitchFamily="34" charset="0"/>
                <a:cs typeface="Times New Roman" panose="02020603050405020304" pitchFamily="18" charset="0"/>
              </a:rPr>
              <a:t> Data Science Intensive Capstone Project</a:t>
            </a:r>
            <a:br>
              <a:rPr lang="es-MX"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ln w="9525" cap="rnd" cmpd="sng" algn="ctr">
                  <a:solidFill>
                    <a:srgbClr val="000000"/>
                  </a:solidFill>
                  <a:prstDash val="solid"/>
                  <a:bevel/>
                </a:ln>
                <a:solidFill>
                  <a:srgbClr val="000000"/>
                </a:solidFill>
                <a:effectLst/>
                <a:latin typeface="Aptos" panose="020B0004020202020204" pitchFamily="34" charset="0"/>
                <a:ea typeface="Aptos" panose="020B0004020202020204" pitchFamily="34" charset="0"/>
                <a:cs typeface="Times New Roman" panose="02020603050405020304" pitchFamily="18" charset="0"/>
              </a:rPr>
              <a:t> September 9th, 2024 </a:t>
            </a:r>
            <a:br>
              <a:rPr lang="es-MX"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ln w="9525" cap="rnd" cmpd="sng" algn="ctr">
                  <a:solidFill>
                    <a:srgbClr val="000000"/>
                  </a:solidFill>
                  <a:prstDash val="solid"/>
                  <a:bevel/>
                </a:ln>
                <a:solidFill>
                  <a:srgbClr val="000000"/>
                </a:solidFill>
                <a:effectLst/>
                <a:latin typeface="Aptos" panose="020B0004020202020204" pitchFamily="34" charset="0"/>
                <a:ea typeface="Aptos" panose="020B0004020202020204" pitchFamily="34" charset="0"/>
                <a:cs typeface="Times New Roman" panose="02020603050405020304" pitchFamily="18" charset="0"/>
              </a:rPr>
              <a:t>By Javier Jorge Pérez Ontiveros</a:t>
            </a:r>
            <a:br>
              <a:rPr lang="es-MX" sz="2400" kern="100" dirty="0">
                <a:effectLst/>
                <a:latin typeface="Aptos" panose="020B0004020202020204" pitchFamily="34" charset="0"/>
                <a:ea typeface="Aptos" panose="020B0004020202020204" pitchFamily="34" charset="0"/>
                <a:cs typeface="Times New Roman" panose="02020603050405020304" pitchFamily="18" charset="0"/>
              </a:rPr>
            </a:br>
            <a:endParaRPr lang="es-MX" dirty="0"/>
          </a:p>
        </p:txBody>
      </p:sp>
      <p:pic>
        <p:nvPicPr>
          <p:cNvPr id="4" name="Picture 14" descr="Javier Jorge Pérez Ontiveros">
            <a:extLst>
              <a:ext uri="{FF2B5EF4-FFF2-40B4-BE49-F238E27FC236}">
                <a16:creationId xmlns:a16="http://schemas.microsoft.com/office/drawing/2014/main" id="{56E6897B-72B8-1406-680C-313ED9C96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958" y="5276932"/>
            <a:ext cx="1320082" cy="1320082"/>
          </a:xfrm>
          <a:prstGeom prst="ellipse">
            <a:avLst/>
          </a:prstGeom>
          <a:noFill/>
          <a:extLst>
            <a:ext uri="{909E8E84-426E-40DD-AFC4-6F175D3DCCD1}">
              <a14:hiddenFill xmlns:a14="http://schemas.microsoft.com/office/drawing/2010/main">
                <a:solidFill>
                  <a:srgbClr val="FFFFFF"/>
                </a:solidFill>
              </a14:hiddenFill>
            </a:ext>
          </a:extLst>
        </p:spPr>
      </p:pic>
      <p:pic>
        <p:nvPicPr>
          <p:cNvPr id="5" name="Imagen 4" descr="It Pays to be a Springboard Affiliate">
            <a:extLst>
              <a:ext uri="{FF2B5EF4-FFF2-40B4-BE49-F238E27FC236}">
                <a16:creationId xmlns:a16="http://schemas.microsoft.com/office/drawing/2014/main" id="{BCBACD44-97EF-D416-0FC0-8EE6DC6F7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6237" y="260986"/>
            <a:ext cx="3819525" cy="543560"/>
          </a:xfrm>
          <a:prstGeom prst="rect">
            <a:avLst/>
          </a:prstGeom>
          <a:noFill/>
          <a:ln>
            <a:noFill/>
          </a:ln>
        </p:spPr>
      </p:pic>
    </p:spTree>
    <p:extLst>
      <p:ext uri="{BB962C8B-B14F-4D97-AF65-F5344CB8AC3E}">
        <p14:creationId xmlns:p14="http://schemas.microsoft.com/office/powerpoint/2010/main" val="3643714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72953-5ADE-6485-682B-2F6CAAF705B6}"/>
              </a:ext>
            </a:extLst>
          </p:cNvPr>
          <p:cNvSpPr>
            <a:spLocks noGrp="1"/>
          </p:cNvSpPr>
          <p:nvPr>
            <p:ph type="title"/>
          </p:nvPr>
        </p:nvSpPr>
        <p:spPr/>
        <p:txBody>
          <a:bodyPr/>
          <a:lstStyle/>
          <a:p>
            <a:r>
              <a:rPr lang="es-MX" dirty="0"/>
              <a:t>Processing Time of 1 Part</a:t>
            </a:r>
          </a:p>
        </p:txBody>
      </p:sp>
      <p:pic>
        <p:nvPicPr>
          <p:cNvPr id="4" name="Marcador de contenido 3">
            <a:extLst>
              <a:ext uri="{FF2B5EF4-FFF2-40B4-BE49-F238E27FC236}">
                <a16:creationId xmlns:a16="http://schemas.microsoft.com/office/drawing/2014/main" id="{FF0D158C-8385-7F1E-A075-E2273526A415}"/>
              </a:ext>
            </a:extLst>
          </p:cNvPr>
          <p:cNvPicPr>
            <a:picLocks noGrp="1" noChangeAspect="1"/>
          </p:cNvPicPr>
          <p:nvPr>
            <p:ph idx="1"/>
          </p:nvPr>
        </p:nvPicPr>
        <p:blipFill>
          <a:blip r:embed="rId2"/>
          <a:stretch>
            <a:fillRect/>
          </a:stretch>
        </p:blipFill>
        <p:spPr>
          <a:xfrm>
            <a:off x="344666" y="1690688"/>
            <a:ext cx="4197236" cy="3704272"/>
          </a:xfrm>
          <a:prstGeom prst="rect">
            <a:avLst/>
          </a:prstGeom>
        </p:spPr>
      </p:pic>
      <p:sp>
        <p:nvSpPr>
          <p:cNvPr id="6" name="CuadroTexto 5">
            <a:extLst>
              <a:ext uri="{FF2B5EF4-FFF2-40B4-BE49-F238E27FC236}">
                <a16:creationId xmlns:a16="http://schemas.microsoft.com/office/drawing/2014/main" id="{590F21C3-CBEF-2BCD-808F-7AF4114580A5}"/>
              </a:ext>
            </a:extLst>
          </p:cNvPr>
          <p:cNvSpPr txBox="1"/>
          <p:nvPr/>
        </p:nvSpPr>
        <p:spPr>
          <a:xfrm>
            <a:off x="5501267" y="1576864"/>
            <a:ext cx="3786574" cy="4028603"/>
          </a:xfrm>
          <a:prstGeom prst="rect">
            <a:avLst/>
          </a:prstGeom>
          <a:noFill/>
        </p:spPr>
        <p:txBody>
          <a:bodyPr wrap="square">
            <a:spAutoFit/>
          </a:bodyPr>
          <a:lstStyle/>
          <a:p>
            <a:pPr>
              <a:lnSpc>
                <a:spcPct val="115000"/>
              </a:lnSpc>
              <a:spcAft>
                <a:spcPts val="800"/>
              </a:spcAft>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A computer clock was stablished before and after running trials, and the best processing time was </a:t>
            </a:r>
            <a:r>
              <a:rPr lang="en-US" sz="3200" b="1" kern="100" dirty="0">
                <a:effectLst/>
                <a:latin typeface="Aptos" panose="020B0004020202020204" pitchFamily="34" charset="0"/>
                <a:ea typeface="Aptos" panose="020B0004020202020204" pitchFamily="34" charset="0"/>
                <a:cs typeface="Times New Roman" panose="02020603050405020304" pitchFamily="18" charset="0"/>
              </a:rPr>
              <a:t>0.04 seconds per piece.</a:t>
            </a:r>
            <a:endParaRPr lang="es-MX" sz="32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Rectángulo 8">
            <a:extLst>
              <a:ext uri="{FF2B5EF4-FFF2-40B4-BE49-F238E27FC236}">
                <a16:creationId xmlns:a16="http://schemas.microsoft.com/office/drawing/2014/main" id="{2234A9F6-EAB5-181E-AC18-761FA1293FF5}"/>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means that the Neural Network could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analize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up to 90,000 pcs/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hr</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50" name="Picture 2" descr="El Cronómetro en línea - Cronometro en Línea">
            <a:extLst>
              <a:ext uri="{FF2B5EF4-FFF2-40B4-BE49-F238E27FC236}">
                <a16:creationId xmlns:a16="http://schemas.microsoft.com/office/drawing/2014/main" id="{9F630287-0E30-D5CA-217F-25A55BC79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465" y="2376310"/>
            <a:ext cx="2729869" cy="181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4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7A7340-690B-9661-A78B-F292326D8DF6}"/>
              </a:ext>
            </a:extLst>
          </p:cNvPr>
          <p:cNvSpPr>
            <a:spLocks noGrp="1"/>
          </p:cNvSpPr>
          <p:nvPr>
            <p:ph type="title"/>
          </p:nvPr>
        </p:nvSpPr>
        <p:spPr/>
        <p:txBody>
          <a:bodyPr/>
          <a:lstStyle/>
          <a:p>
            <a:r>
              <a:rPr lang="es-MX" dirty="0"/>
              <a:t>How the model ‘see’ the defects</a:t>
            </a:r>
          </a:p>
        </p:txBody>
      </p:sp>
      <p:pic>
        <p:nvPicPr>
          <p:cNvPr id="4" name="Imagen 3">
            <a:extLst>
              <a:ext uri="{FF2B5EF4-FFF2-40B4-BE49-F238E27FC236}">
                <a16:creationId xmlns:a16="http://schemas.microsoft.com/office/drawing/2014/main" id="{CFD97F20-4FBB-C4A9-E90F-0E98AD8EEE65}"/>
              </a:ext>
            </a:extLst>
          </p:cNvPr>
          <p:cNvPicPr>
            <a:picLocks noChangeAspect="1"/>
          </p:cNvPicPr>
          <p:nvPr/>
        </p:nvPicPr>
        <p:blipFill>
          <a:blip r:embed="rId2"/>
          <a:stretch>
            <a:fillRect/>
          </a:stretch>
        </p:blipFill>
        <p:spPr>
          <a:xfrm>
            <a:off x="576671" y="1429067"/>
            <a:ext cx="4609283" cy="3873557"/>
          </a:xfrm>
          <a:prstGeom prst="rect">
            <a:avLst/>
          </a:prstGeom>
        </p:spPr>
      </p:pic>
      <p:sp>
        <p:nvSpPr>
          <p:cNvPr id="6" name="CuadroTexto 5">
            <a:extLst>
              <a:ext uri="{FF2B5EF4-FFF2-40B4-BE49-F238E27FC236}">
                <a16:creationId xmlns:a16="http://schemas.microsoft.com/office/drawing/2014/main" id="{C16635DB-1BFC-9F94-C901-E3C342062004}"/>
              </a:ext>
            </a:extLst>
          </p:cNvPr>
          <p:cNvSpPr txBox="1"/>
          <p:nvPr/>
        </p:nvSpPr>
        <p:spPr>
          <a:xfrm>
            <a:off x="164323" y="5388747"/>
            <a:ext cx="5433978" cy="1350819"/>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Keras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Model and Image modules, the outcome of the 3 layers of Convolutional Neural Networks was visualized to see how the model “captures”  the defects.</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371851A-CB2D-1A90-7C41-7A7DCD2C9A32}"/>
              </a:ext>
            </a:extLst>
          </p:cNvPr>
          <p:cNvPicPr>
            <a:picLocks noChangeAspect="1"/>
          </p:cNvPicPr>
          <p:nvPr/>
        </p:nvPicPr>
        <p:blipFill>
          <a:blip r:embed="rId3"/>
          <a:stretch>
            <a:fillRect/>
          </a:stretch>
        </p:blipFill>
        <p:spPr>
          <a:xfrm>
            <a:off x="6152776" y="1429067"/>
            <a:ext cx="5753937" cy="3587070"/>
          </a:xfrm>
          <a:prstGeom prst="rect">
            <a:avLst/>
          </a:prstGeom>
        </p:spPr>
      </p:pic>
      <p:sp>
        <p:nvSpPr>
          <p:cNvPr id="9" name="CuadroTexto 8">
            <a:extLst>
              <a:ext uri="{FF2B5EF4-FFF2-40B4-BE49-F238E27FC236}">
                <a16:creationId xmlns:a16="http://schemas.microsoft.com/office/drawing/2014/main" id="{BF7A66F2-9A04-77BB-0D81-7A278B430841}"/>
              </a:ext>
            </a:extLst>
          </p:cNvPr>
          <p:cNvSpPr txBox="1"/>
          <p:nvPr/>
        </p:nvSpPr>
        <p:spPr>
          <a:xfrm>
            <a:off x="6096000" y="5402831"/>
            <a:ext cx="6100354" cy="1350819"/>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Grad-Cam combined with Tensor flow, the pixel Activation Intensity was visualized. Red Areas are zones that are highly considered by the model, while blue areas are areas that the computer somehow “ignores”.</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1703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6282D-070A-0136-40CB-07591A8EF505}"/>
              </a:ext>
            </a:extLst>
          </p:cNvPr>
          <p:cNvSpPr>
            <a:spLocks noGrp="1"/>
          </p:cNvSpPr>
          <p:nvPr>
            <p:ph type="title"/>
          </p:nvPr>
        </p:nvSpPr>
        <p:spPr/>
        <p:txBody>
          <a:bodyPr/>
          <a:lstStyle/>
          <a:p>
            <a:r>
              <a:rPr lang="es-MX" dirty="0"/>
              <a:t>Transfer Learning</a:t>
            </a:r>
          </a:p>
        </p:txBody>
      </p:sp>
      <p:pic>
        <p:nvPicPr>
          <p:cNvPr id="4" name="Imagen 3">
            <a:extLst>
              <a:ext uri="{FF2B5EF4-FFF2-40B4-BE49-F238E27FC236}">
                <a16:creationId xmlns:a16="http://schemas.microsoft.com/office/drawing/2014/main" id="{6AC713E6-1246-ACD6-10BA-3ED9271148BC}"/>
              </a:ext>
            </a:extLst>
          </p:cNvPr>
          <p:cNvPicPr>
            <a:picLocks noChangeAspect="1"/>
          </p:cNvPicPr>
          <p:nvPr/>
        </p:nvPicPr>
        <p:blipFill>
          <a:blip r:embed="rId2"/>
          <a:stretch>
            <a:fillRect/>
          </a:stretch>
        </p:blipFill>
        <p:spPr>
          <a:xfrm>
            <a:off x="354874" y="1544272"/>
            <a:ext cx="7772400" cy="4004587"/>
          </a:xfrm>
          <a:prstGeom prst="rect">
            <a:avLst/>
          </a:prstGeom>
        </p:spPr>
      </p:pic>
      <p:sp>
        <p:nvSpPr>
          <p:cNvPr id="6" name="CuadroTexto 5">
            <a:extLst>
              <a:ext uri="{FF2B5EF4-FFF2-40B4-BE49-F238E27FC236}">
                <a16:creationId xmlns:a16="http://schemas.microsoft.com/office/drawing/2014/main" id="{7A877E16-8945-07EF-9544-35831E96373D}"/>
              </a:ext>
            </a:extLst>
          </p:cNvPr>
          <p:cNvSpPr txBox="1"/>
          <p:nvPr/>
        </p:nvSpPr>
        <p:spPr>
          <a:xfrm>
            <a:off x="8218714" y="1288595"/>
            <a:ext cx="4064726" cy="4401205"/>
          </a:xfrm>
          <a:prstGeom prst="rect">
            <a:avLst/>
          </a:prstGeom>
          <a:noFill/>
        </p:spPr>
        <p:txBody>
          <a:bodyPr wrap="square">
            <a:spAutoFit/>
          </a:bodyPr>
          <a:lstStyle/>
          <a:p>
            <a:r>
              <a:rPr lang="es-MX" sz="2000" dirty="0">
                <a:solidFill>
                  <a:srgbClr val="0E0E0E"/>
                </a:solidFill>
                <a:effectLst/>
                <a:latin typeface=".SF NS"/>
              </a:rPr>
              <a:t>• </a:t>
            </a:r>
            <a:r>
              <a:rPr lang="es-MX" sz="2000" b="1" dirty="0">
                <a:solidFill>
                  <a:srgbClr val="0E0E0E"/>
                </a:solidFill>
                <a:effectLst/>
                <a:latin typeface=".SF NS"/>
              </a:rPr>
              <a:t>Transfer Learning</a:t>
            </a:r>
            <a:r>
              <a:rPr lang="es-MX" sz="2000" dirty="0">
                <a:solidFill>
                  <a:srgbClr val="0E0E0E"/>
                </a:solidFill>
                <a:effectLst/>
                <a:latin typeface=".SF NS"/>
              </a:rPr>
              <a:t> reuses pre-trained models </a:t>
            </a:r>
            <a:r>
              <a:rPr lang="es-MX" sz="2000" b="1" dirty="0">
                <a:solidFill>
                  <a:srgbClr val="0E0E0E"/>
                </a:solidFill>
                <a:effectLst/>
                <a:latin typeface=".SF NS"/>
              </a:rPr>
              <a:t>(e.g., ResNet, VGG) </a:t>
            </a:r>
            <a:r>
              <a:rPr lang="es-MX" sz="2000" dirty="0">
                <a:solidFill>
                  <a:srgbClr val="0E0E0E"/>
                </a:solidFill>
                <a:effectLst/>
                <a:latin typeface=".SF NS"/>
              </a:rPr>
              <a:t>that have learned to detect general visual features like edges and textures.</a:t>
            </a:r>
          </a:p>
          <a:p>
            <a:r>
              <a:rPr lang="es-MX" sz="2000" dirty="0">
                <a:solidFill>
                  <a:srgbClr val="0E0E0E"/>
                </a:solidFill>
                <a:effectLst/>
                <a:latin typeface=".SF NS"/>
              </a:rPr>
              <a:t>• </a:t>
            </a:r>
            <a:r>
              <a:rPr lang="es-MX" sz="2000" b="1" dirty="0">
                <a:solidFill>
                  <a:srgbClr val="0E0E0E"/>
                </a:solidFill>
                <a:effectLst/>
                <a:latin typeface=".SF NS"/>
              </a:rPr>
              <a:t>VGG16</a:t>
            </a:r>
            <a:r>
              <a:rPr lang="es-MX" sz="2000" dirty="0">
                <a:solidFill>
                  <a:srgbClr val="0E0E0E"/>
                </a:solidFill>
                <a:effectLst/>
                <a:latin typeface=".SF NS"/>
              </a:rPr>
              <a:t>, pre-trained on ImageNet (14 Million images, 1,000 categories), </a:t>
            </a:r>
            <a:r>
              <a:rPr lang="es-MX" sz="2000" b="1" dirty="0">
                <a:solidFill>
                  <a:srgbClr val="0E0E0E"/>
                </a:solidFill>
                <a:effectLst/>
                <a:latin typeface=".SF NS"/>
              </a:rPr>
              <a:t>was fine-tuned for</a:t>
            </a:r>
            <a:r>
              <a:rPr lang="es-MX" sz="2000" dirty="0">
                <a:solidFill>
                  <a:srgbClr val="0E0E0E"/>
                </a:solidFill>
                <a:effectLst/>
                <a:latin typeface=".SF NS"/>
              </a:rPr>
              <a:t> defect detection in </a:t>
            </a:r>
            <a:r>
              <a:rPr lang="es-MX" sz="2000" b="1" dirty="0">
                <a:solidFill>
                  <a:srgbClr val="0E0E0E"/>
                </a:solidFill>
                <a:effectLst/>
                <a:latin typeface=".SF NS"/>
              </a:rPr>
              <a:t>metal casting.</a:t>
            </a:r>
            <a:endParaRPr lang="es-MX" sz="2000" dirty="0">
              <a:solidFill>
                <a:srgbClr val="0E0E0E"/>
              </a:solidFill>
              <a:effectLst/>
              <a:latin typeface=".SF NS"/>
            </a:endParaRPr>
          </a:p>
          <a:p>
            <a:r>
              <a:rPr lang="es-MX" sz="2000" dirty="0">
                <a:solidFill>
                  <a:srgbClr val="0E0E0E"/>
                </a:solidFill>
                <a:effectLst/>
                <a:latin typeface=".SF NS"/>
              </a:rPr>
              <a:t>• In this project, the first 13 convolutional layers were used as feature extractors, and </a:t>
            </a:r>
            <a:r>
              <a:rPr lang="es-MX" sz="2000" dirty="0">
                <a:solidFill>
                  <a:srgbClr val="0E0E0E"/>
                </a:solidFill>
                <a:latin typeface=".SF NS"/>
              </a:rPr>
              <a:t>custom</a:t>
            </a:r>
            <a:r>
              <a:rPr lang="es-MX" sz="2000" dirty="0">
                <a:solidFill>
                  <a:srgbClr val="0E0E0E"/>
                </a:solidFill>
                <a:effectLst/>
                <a:latin typeface=".SF NS"/>
              </a:rPr>
              <a:t> dense/dropout layers were added for binary classification </a:t>
            </a:r>
          </a:p>
        </p:txBody>
      </p:sp>
      <p:sp>
        <p:nvSpPr>
          <p:cNvPr id="7" name="Rectángulo 6">
            <a:extLst>
              <a:ext uri="{FF2B5EF4-FFF2-40B4-BE49-F238E27FC236}">
                <a16:creationId xmlns:a16="http://schemas.microsoft.com/office/drawing/2014/main" id="{0D072670-8C23-A2FC-E001-BF80C1975918}"/>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pPr>
            <a:r>
              <a:rPr lang="es-MX" dirty="0">
                <a:solidFill>
                  <a:schemeClr val="bg1"/>
                </a:solidFill>
                <a:effectLst/>
                <a:latin typeface=".SF NS"/>
              </a:rPr>
              <a:t>Transfer Learning reduces resources needed and improves model focus on relevant features while preventing overfitting</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28865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7EAC9-0ADB-7F6B-0B0C-3FDD94C34630}"/>
              </a:ext>
            </a:extLst>
          </p:cNvPr>
          <p:cNvSpPr>
            <a:spLocks noGrp="1"/>
          </p:cNvSpPr>
          <p:nvPr>
            <p:ph type="title"/>
          </p:nvPr>
        </p:nvSpPr>
        <p:spPr/>
        <p:txBody>
          <a:bodyPr/>
          <a:lstStyle/>
          <a:p>
            <a:r>
              <a:rPr lang="es-MX" dirty="0"/>
              <a:t>Transfer Learning Performance</a:t>
            </a:r>
          </a:p>
        </p:txBody>
      </p:sp>
      <p:pic>
        <p:nvPicPr>
          <p:cNvPr id="4" name="Imagen 3">
            <a:extLst>
              <a:ext uri="{FF2B5EF4-FFF2-40B4-BE49-F238E27FC236}">
                <a16:creationId xmlns:a16="http://schemas.microsoft.com/office/drawing/2014/main" id="{2A9C87E8-860E-9FE2-3515-9972BFEAE360}"/>
              </a:ext>
            </a:extLst>
          </p:cNvPr>
          <p:cNvPicPr>
            <a:picLocks noChangeAspect="1"/>
          </p:cNvPicPr>
          <p:nvPr/>
        </p:nvPicPr>
        <p:blipFill>
          <a:blip r:embed="rId2"/>
          <a:stretch>
            <a:fillRect/>
          </a:stretch>
        </p:blipFill>
        <p:spPr>
          <a:xfrm>
            <a:off x="39931" y="1796442"/>
            <a:ext cx="1813024" cy="3168695"/>
          </a:xfrm>
          <a:prstGeom prst="rect">
            <a:avLst/>
          </a:prstGeom>
        </p:spPr>
      </p:pic>
      <p:pic>
        <p:nvPicPr>
          <p:cNvPr id="5" name="Imagen 4">
            <a:extLst>
              <a:ext uri="{FF2B5EF4-FFF2-40B4-BE49-F238E27FC236}">
                <a16:creationId xmlns:a16="http://schemas.microsoft.com/office/drawing/2014/main" id="{B4F68266-8B54-1FC2-F79C-0F1F95A27FF5}"/>
              </a:ext>
            </a:extLst>
          </p:cNvPr>
          <p:cNvPicPr>
            <a:picLocks noChangeAspect="1"/>
          </p:cNvPicPr>
          <p:nvPr/>
        </p:nvPicPr>
        <p:blipFill>
          <a:blip r:embed="rId3"/>
          <a:stretch>
            <a:fillRect/>
          </a:stretch>
        </p:blipFill>
        <p:spPr>
          <a:xfrm>
            <a:off x="8026032" y="1594371"/>
            <a:ext cx="4126037" cy="3476521"/>
          </a:xfrm>
          <a:prstGeom prst="rect">
            <a:avLst/>
          </a:prstGeom>
        </p:spPr>
      </p:pic>
      <p:sp>
        <p:nvSpPr>
          <p:cNvPr id="8" name="Rectángulo 7">
            <a:extLst>
              <a:ext uri="{FF2B5EF4-FFF2-40B4-BE49-F238E27FC236}">
                <a16:creationId xmlns:a16="http://schemas.microsoft.com/office/drawing/2014/main" id="{556F729E-F32C-A374-7F69-69ED474E9AA7}"/>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Transfer Learning model achieved a high accuracy (99%) since the 4th Epoch </a:t>
            </a:r>
          </a:p>
          <a:p>
            <a:pPr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Further modification of its layers wasn’t necessary</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7D092DC7-868A-85AF-6582-398E56E32623}"/>
              </a:ext>
            </a:extLst>
          </p:cNvPr>
          <p:cNvPicPr>
            <a:picLocks noChangeAspect="1"/>
          </p:cNvPicPr>
          <p:nvPr/>
        </p:nvPicPr>
        <p:blipFill>
          <a:blip r:embed="rId4"/>
          <a:stretch>
            <a:fillRect/>
          </a:stretch>
        </p:blipFill>
        <p:spPr>
          <a:xfrm>
            <a:off x="2156042" y="1751521"/>
            <a:ext cx="5869990" cy="3162220"/>
          </a:xfrm>
          <a:prstGeom prst="rect">
            <a:avLst/>
          </a:prstGeom>
        </p:spPr>
      </p:pic>
    </p:spTree>
    <p:extLst>
      <p:ext uri="{BB962C8B-B14F-4D97-AF65-F5344CB8AC3E}">
        <p14:creationId xmlns:p14="http://schemas.microsoft.com/office/powerpoint/2010/main" val="64134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D8A28-9DCC-390D-099A-94409C71CC22}"/>
              </a:ext>
            </a:extLst>
          </p:cNvPr>
          <p:cNvSpPr>
            <a:spLocks noGrp="1"/>
          </p:cNvSpPr>
          <p:nvPr>
            <p:ph type="title"/>
          </p:nvPr>
        </p:nvSpPr>
        <p:spPr/>
        <p:txBody>
          <a:bodyPr/>
          <a:lstStyle/>
          <a:p>
            <a:r>
              <a:rPr lang="es-MX" dirty="0">
                <a:solidFill>
                  <a:srgbClr val="0E5642"/>
                </a:solidFill>
              </a:rPr>
              <a:t>Model Selection</a:t>
            </a:r>
          </a:p>
        </p:txBody>
      </p:sp>
      <p:sp>
        <p:nvSpPr>
          <p:cNvPr id="3" name="Marcador de contenido 2">
            <a:extLst>
              <a:ext uri="{FF2B5EF4-FFF2-40B4-BE49-F238E27FC236}">
                <a16:creationId xmlns:a16="http://schemas.microsoft.com/office/drawing/2014/main" id="{4B1A2F84-E3CA-71AB-CEA0-57CAF1CC7E61}"/>
              </a:ext>
            </a:extLst>
          </p:cNvPr>
          <p:cNvSpPr>
            <a:spLocks noGrp="1"/>
          </p:cNvSpPr>
          <p:nvPr>
            <p:ph idx="1"/>
          </p:nvPr>
        </p:nvSpPr>
        <p:spPr>
          <a:xfrm>
            <a:off x="421277" y="1462037"/>
            <a:ext cx="11349446" cy="4351338"/>
          </a:xfrm>
        </p:spPr>
        <p:txBody>
          <a:bodyPr>
            <a:normAutofit/>
          </a:bodyPr>
          <a:lstStyle/>
          <a:p>
            <a:pPr marL="0" indent="0">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While building a </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model from scratch was a good exercise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to practice the concepts learned during the Data Science Certification.</a:t>
            </a:r>
          </a:p>
          <a:p>
            <a:pPr marL="0" indent="0">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If I had to start this project again</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I would select Transfer Learning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method as a starting point due to its simplicity for implementation.</a:t>
            </a:r>
          </a:p>
        </p:txBody>
      </p:sp>
      <p:sp>
        <p:nvSpPr>
          <p:cNvPr id="7" name="CuadroTexto 6">
            <a:extLst>
              <a:ext uri="{FF2B5EF4-FFF2-40B4-BE49-F238E27FC236}">
                <a16:creationId xmlns:a16="http://schemas.microsoft.com/office/drawing/2014/main" id="{3A620106-E4D5-821F-7975-8E32ED2B191A}"/>
              </a:ext>
            </a:extLst>
          </p:cNvPr>
          <p:cNvSpPr txBox="1"/>
          <p:nvPr/>
        </p:nvSpPr>
        <p:spPr>
          <a:xfrm>
            <a:off x="412569" y="3850035"/>
            <a:ext cx="11358154" cy="2308324"/>
          </a:xfrm>
          <a:prstGeom prst="rect">
            <a:avLst/>
          </a:prstGeom>
          <a:noFill/>
        </p:spPr>
        <p:txBody>
          <a:bodyPr wrap="square">
            <a:spAutoFit/>
          </a:bodyPr>
          <a:lstStyle/>
          <a:p>
            <a:r>
              <a:rPr lang="es-MX" sz="2400" dirty="0">
                <a:solidFill>
                  <a:srgbClr val="0E0E0E"/>
                </a:solidFill>
                <a:effectLst/>
                <a:latin typeface=".SF NS"/>
              </a:rPr>
              <a:t>The </a:t>
            </a:r>
            <a:r>
              <a:rPr lang="es-MX" sz="2400" b="1" dirty="0">
                <a:solidFill>
                  <a:srgbClr val="0E0E0E"/>
                </a:solidFill>
                <a:effectLst/>
                <a:latin typeface=".SF NS"/>
              </a:rPr>
              <a:t>model from scratch reached 98% accuracy, </a:t>
            </a:r>
            <a:r>
              <a:rPr lang="es-MX" sz="2400" dirty="0">
                <a:solidFill>
                  <a:srgbClr val="0E0E0E"/>
                </a:solidFill>
                <a:effectLst/>
                <a:latin typeface=".SF NS"/>
              </a:rPr>
              <a:t>showing that it could learn and generalize the key features needed to classify metal parts. Initially, the model was too complex and overfitted, but after simplifying it, it worked well. </a:t>
            </a:r>
          </a:p>
          <a:p>
            <a:r>
              <a:rPr lang="es-MX" sz="2400" dirty="0">
                <a:solidFill>
                  <a:srgbClr val="0E0E0E"/>
                </a:solidFill>
                <a:effectLst/>
                <a:latin typeface=".SF NS"/>
              </a:rPr>
              <a:t>But </a:t>
            </a:r>
            <a:r>
              <a:rPr lang="es-MX" sz="2400" b="1" dirty="0">
                <a:solidFill>
                  <a:srgbClr val="0E0E0E"/>
                </a:solidFill>
                <a:effectLst/>
                <a:latin typeface=".SF NS"/>
              </a:rPr>
              <a:t>Transfer Learning model </a:t>
            </a:r>
            <a:r>
              <a:rPr lang="es-MX" sz="2400" dirty="0">
                <a:solidFill>
                  <a:srgbClr val="0E0E0E"/>
                </a:solidFill>
                <a:effectLst/>
                <a:latin typeface=".SF NS"/>
              </a:rPr>
              <a:t>extremely well with</a:t>
            </a:r>
            <a:r>
              <a:rPr lang="es-MX" sz="2400" dirty="0">
                <a:solidFill>
                  <a:srgbClr val="0E0E0E"/>
                </a:solidFill>
                <a:latin typeface=".SF NS"/>
              </a:rPr>
              <a:t> </a:t>
            </a:r>
            <a:r>
              <a:rPr lang="es-MX" sz="2400" b="1" dirty="0">
                <a:solidFill>
                  <a:srgbClr val="0E0E0E"/>
                </a:solidFill>
                <a:effectLst/>
                <a:latin typeface=".SF NS"/>
              </a:rPr>
              <a:t>99% accuracy, with the benefit of saving a lot of time and resources, </a:t>
            </a:r>
            <a:r>
              <a:rPr lang="es-MX" sz="2400" dirty="0">
                <a:solidFill>
                  <a:srgbClr val="0E0E0E"/>
                </a:solidFill>
                <a:effectLst/>
                <a:latin typeface=".SF NS"/>
              </a:rPr>
              <a:t>since the pre-trained model already had a good understanding of general visual features.</a:t>
            </a:r>
          </a:p>
        </p:txBody>
      </p:sp>
      <p:sp>
        <p:nvSpPr>
          <p:cNvPr id="8" name="Título 1">
            <a:extLst>
              <a:ext uri="{FF2B5EF4-FFF2-40B4-BE49-F238E27FC236}">
                <a16:creationId xmlns:a16="http://schemas.microsoft.com/office/drawing/2014/main" id="{F1E5F2F5-287F-8E80-830F-AAFE3552B8EA}"/>
              </a:ext>
            </a:extLst>
          </p:cNvPr>
          <p:cNvSpPr txBox="1">
            <a:spLocks/>
          </p:cNvSpPr>
          <p:nvPr/>
        </p:nvSpPr>
        <p:spPr>
          <a:xfrm>
            <a:off x="833846" y="26757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rgbClr val="0E5642"/>
                </a:solidFill>
              </a:rPr>
              <a:t>Conclusion</a:t>
            </a:r>
          </a:p>
        </p:txBody>
      </p:sp>
    </p:spTree>
    <p:extLst>
      <p:ext uri="{BB962C8B-B14F-4D97-AF65-F5344CB8AC3E}">
        <p14:creationId xmlns:p14="http://schemas.microsoft.com/office/powerpoint/2010/main" val="410002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26BFA-7A9F-34C3-8536-C8BB29F51094}"/>
              </a:ext>
            </a:extLst>
          </p:cNvPr>
          <p:cNvSpPr>
            <a:spLocks noGrp="1"/>
          </p:cNvSpPr>
          <p:nvPr>
            <p:ph type="title"/>
          </p:nvPr>
        </p:nvSpPr>
        <p:spPr>
          <a:xfrm>
            <a:off x="3579290" y="780740"/>
            <a:ext cx="11011195" cy="1416347"/>
          </a:xfrm>
        </p:spPr>
        <p:txBody>
          <a:bodyPr>
            <a:normAutofit/>
          </a:bodyPr>
          <a:lstStyle/>
          <a:p>
            <a:r>
              <a:rPr lang="es-MX" sz="8933" dirty="0"/>
              <a:t>Thank you!</a:t>
            </a:r>
            <a:endParaRPr lang="es-MX" dirty="0"/>
          </a:p>
        </p:txBody>
      </p:sp>
      <p:sp>
        <p:nvSpPr>
          <p:cNvPr id="4" name="CuadroTexto 3">
            <a:extLst>
              <a:ext uri="{FF2B5EF4-FFF2-40B4-BE49-F238E27FC236}">
                <a16:creationId xmlns:a16="http://schemas.microsoft.com/office/drawing/2014/main" id="{7840DFAF-459B-0A18-4683-E9C93A213E91}"/>
              </a:ext>
            </a:extLst>
          </p:cNvPr>
          <p:cNvSpPr txBox="1"/>
          <p:nvPr/>
        </p:nvSpPr>
        <p:spPr>
          <a:xfrm>
            <a:off x="694373" y="3120799"/>
            <a:ext cx="11497628" cy="3731791"/>
          </a:xfrm>
          <a:prstGeom prst="rect">
            <a:avLst/>
          </a:prstGeom>
          <a:noFill/>
        </p:spPr>
        <p:txBody>
          <a:bodyPr wrap="square" rtlCol="0">
            <a:spAutoFit/>
          </a:bodyPr>
          <a:lstStyle/>
          <a:p>
            <a:r>
              <a:rPr lang="es-MX" sz="2350" dirty="0">
                <a:hlinkClick r:id="rId2"/>
              </a:rPr>
              <a:t>https://www.linkedin.com/in/jjpo/</a:t>
            </a:r>
            <a:endParaRPr lang="es-MX" sz="2350" dirty="0"/>
          </a:p>
          <a:p>
            <a:endParaRPr lang="es-MX" sz="2350" dirty="0"/>
          </a:p>
          <a:p>
            <a:r>
              <a:rPr lang="es-MX" sz="2350" dirty="0">
                <a:hlinkClick r:id="rId3"/>
              </a:rPr>
              <a:t>javierjorge77@gmail.com</a:t>
            </a:r>
            <a:endParaRPr lang="es-MX" sz="2350" dirty="0"/>
          </a:p>
          <a:p>
            <a:endParaRPr lang="es-MX" sz="2350" dirty="0"/>
          </a:p>
          <a:p>
            <a:r>
              <a:rPr lang="es-MX" sz="2350" dirty="0">
                <a:hlinkClick r:id="rId4"/>
              </a:rPr>
              <a:t>https://github.com/javierjorge77/Springboard/tree/main/Capstones/Capstone3_backup</a:t>
            </a:r>
            <a:endParaRPr lang="es-MX" sz="2350" dirty="0"/>
          </a:p>
          <a:p>
            <a:endParaRPr lang="es-MX" sz="2350" dirty="0"/>
          </a:p>
          <a:p>
            <a:r>
              <a:rPr lang="es-MX" sz="2350" dirty="0"/>
              <a:t>(+521) 8711777903</a:t>
            </a:r>
          </a:p>
          <a:p>
            <a:endParaRPr lang="es-MX" sz="2400" dirty="0"/>
          </a:p>
          <a:p>
            <a:endParaRPr lang="es-MX" sz="2400" dirty="0"/>
          </a:p>
          <a:p>
            <a:endParaRPr lang="es-MX" sz="2400" dirty="0"/>
          </a:p>
        </p:txBody>
      </p:sp>
      <p:pic>
        <p:nvPicPr>
          <p:cNvPr id="1026" name="Picture 2" descr="linkedin logo png, linkedin logo transparente png, linkedin icono  transparente gratis png 23986970 PNG">
            <a:extLst>
              <a:ext uri="{FF2B5EF4-FFF2-40B4-BE49-F238E27FC236}">
                <a16:creationId xmlns:a16="http://schemas.microsoft.com/office/drawing/2014/main" id="{6092831C-3E31-3BC5-E317-ED2820283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1" y="2950980"/>
            <a:ext cx="618067" cy="6180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significa Gmail y por qué su logo es una 'M'? | Google | La República">
            <a:extLst>
              <a:ext uri="{FF2B5EF4-FFF2-40B4-BE49-F238E27FC236}">
                <a16:creationId xmlns:a16="http://schemas.microsoft.com/office/drawing/2014/main" id="{17F45912-4522-B4F2-7992-8789D5CFA8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81" r="22581"/>
          <a:stretch/>
        </p:blipFill>
        <p:spPr bwMode="auto">
          <a:xfrm>
            <a:off x="182947" y="3817320"/>
            <a:ext cx="4591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 Free social media icons">
            <a:extLst>
              <a:ext uri="{FF2B5EF4-FFF2-40B4-BE49-F238E27FC236}">
                <a16:creationId xmlns:a16="http://schemas.microsoft.com/office/drawing/2014/main" id="{41EF37A3-56A8-9A2F-DDCD-9E69C02B23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947" y="4655433"/>
            <a:ext cx="459173" cy="4591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Whatsapp PNG transparente - StickPNG">
            <a:extLst>
              <a:ext uri="{FF2B5EF4-FFF2-40B4-BE49-F238E27FC236}">
                <a16:creationId xmlns:a16="http://schemas.microsoft.com/office/drawing/2014/main" id="{6ADEAA98-4530-CC19-71E2-69E4748B1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150" y="5351826"/>
            <a:ext cx="604707" cy="60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6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F1B4FA-4795-D5E2-2B6B-6AD1DD954724}"/>
              </a:ext>
            </a:extLst>
          </p:cNvPr>
          <p:cNvSpPr>
            <a:spLocks noGrp="1"/>
          </p:cNvSpPr>
          <p:nvPr>
            <p:ph type="title"/>
          </p:nvPr>
        </p:nvSpPr>
        <p:spPr/>
        <p:txBody>
          <a:bodyPr/>
          <a:lstStyle/>
          <a:p>
            <a:r>
              <a:rPr lang="es-MX" dirty="0">
                <a:solidFill>
                  <a:srgbClr val="0E5642"/>
                </a:solidFill>
              </a:rPr>
              <a:t>Executive Summary</a:t>
            </a:r>
          </a:p>
        </p:txBody>
      </p:sp>
      <p:sp>
        <p:nvSpPr>
          <p:cNvPr id="3" name="Marcador de contenido 2">
            <a:extLst>
              <a:ext uri="{FF2B5EF4-FFF2-40B4-BE49-F238E27FC236}">
                <a16:creationId xmlns:a16="http://schemas.microsoft.com/office/drawing/2014/main" id="{29A86DE8-163D-77A5-C32F-ED97857FD306}"/>
              </a:ext>
            </a:extLst>
          </p:cNvPr>
          <p:cNvSpPr>
            <a:spLocks noGrp="1"/>
          </p:cNvSpPr>
          <p:nvPr>
            <p:ph idx="1"/>
          </p:nvPr>
        </p:nvSpPr>
        <p:spPr>
          <a:xfrm>
            <a:off x="225180" y="1485106"/>
            <a:ext cx="7325416" cy="5176951"/>
          </a:xfrm>
        </p:spPr>
        <p:txBody>
          <a:bodyPr>
            <a:normAutofit fontScale="92500" lnSpcReduction="20000"/>
          </a:bodyPr>
          <a:lstStyle/>
          <a:p>
            <a:r>
              <a:rPr lang="es-MX" sz="2400" dirty="0">
                <a:solidFill>
                  <a:srgbClr val="0E0E0E"/>
                </a:solidFill>
                <a:effectLst/>
                <a:latin typeface="Aptos" panose="020B0004020202020204" pitchFamily="34" charset="0"/>
              </a:rPr>
              <a:t>This project used </a:t>
            </a:r>
            <a:r>
              <a:rPr lang="es-MX" sz="2400" b="1" dirty="0">
                <a:solidFill>
                  <a:srgbClr val="0E0E0E"/>
                </a:solidFill>
                <a:effectLst/>
                <a:latin typeface="Aptos" panose="020B0004020202020204" pitchFamily="34" charset="0"/>
              </a:rPr>
              <a:t>AI and Deep Learning (CNNs)</a:t>
            </a:r>
            <a:r>
              <a:rPr lang="es-MX" sz="2400" dirty="0">
                <a:solidFill>
                  <a:srgbClr val="0E0E0E"/>
                </a:solidFill>
                <a:effectLst/>
                <a:latin typeface="Aptos" panose="020B0004020202020204" pitchFamily="34" charset="0"/>
              </a:rPr>
              <a:t> to automate quality control in metal casting for submersible pump impellers, improving accuracy and efficiency over manual inspections</a:t>
            </a:r>
            <a:br>
              <a:rPr lang="es-MX" sz="2400" dirty="0">
                <a:solidFill>
                  <a:srgbClr val="0E0E0E"/>
                </a:solidFill>
                <a:effectLst/>
                <a:latin typeface="Aptos" panose="020B0004020202020204" pitchFamily="34" charset="0"/>
              </a:rPr>
            </a:br>
            <a:endParaRPr lang="es-MX" sz="2400" dirty="0">
              <a:solidFill>
                <a:srgbClr val="0E0E0E"/>
              </a:solidFill>
              <a:effectLst/>
              <a:latin typeface="Aptos" panose="020B0004020202020204" pitchFamily="34" charset="0"/>
            </a:endParaRPr>
          </a:p>
          <a:p>
            <a:pPr marL="0" indent="0">
              <a:buNone/>
            </a:pPr>
            <a:r>
              <a:rPr lang="es-MX" sz="2400" b="1" u="sng" dirty="0">
                <a:solidFill>
                  <a:srgbClr val="0E0E0E"/>
                </a:solidFill>
                <a:effectLst/>
                <a:latin typeface="Aptos" panose="020B0004020202020204" pitchFamily="34" charset="0"/>
              </a:rPr>
              <a:t>Key Points:</a:t>
            </a:r>
            <a:endParaRPr lang="es-MX" sz="2400" dirty="0">
              <a:solidFill>
                <a:srgbClr val="0E0E0E"/>
              </a:solidFill>
              <a:effectLst/>
              <a:latin typeface="Aptos" panose="020B0004020202020204" pitchFamily="34" charset="0"/>
            </a:endParaRPr>
          </a:p>
          <a:p>
            <a:pPr marL="0" indent="0">
              <a:buNone/>
            </a:pPr>
            <a:r>
              <a:rPr lang="es-MX" sz="2400" dirty="0">
                <a:solidFill>
                  <a:srgbClr val="0E0E0E"/>
                </a:solidFill>
                <a:effectLst/>
                <a:latin typeface="Aptos" panose="020B0004020202020204" pitchFamily="34" charset="0"/>
              </a:rPr>
              <a:t>• </a:t>
            </a:r>
            <a:r>
              <a:rPr lang="es-MX" sz="2400" b="1" dirty="0">
                <a:solidFill>
                  <a:srgbClr val="0E0E0E"/>
                </a:solidFill>
                <a:effectLst/>
                <a:latin typeface="Aptos" panose="020B0004020202020204" pitchFamily="34" charset="0"/>
              </a:rPr>
              <a:t>Objective:</a:t>
            </a:r>
            <a:r>
              <a:rPr lang="es-MX" sz="2400" dirty="0">
                <a:solidFill>
                  <a:srgbClr val="0E0E0E"/>
                </a:solidFill>
                <a:effectLst/>
                <a:latin typeface="Aptos" panose="020B0004020202020204" pitchFamily="34" charset="0"/>
              </a:rPr>
              <a:t> Develop a CNN model to classify parts as “Defective” or “OK” with at least 95% accuracy and reduce inspection time by 50%</a:t>
            </a:r>
          </a:p>
          <a:p>
            <a:pPr marL="0" indent="0">
              <a:buNone/>
            </a:pPr>
            <a:r>
              <a:rPr lang="es-MX" sz="2400" dirty="0">
                <a:solidFill>
                  <a:srgbClr val="0E0E0E"/>
                </a:solidFill>
                <a:effectLst/>
                <a:latin typeface="Aptos" panose="020B0004020202020204" pitchFamily="34" charset="0"/>
              </a:rPr>
              <a:t>• </a:t>
            </a:r>
            <a:r>
              <a:rPr lang="es-MX" sz="2400" b="1" dirty="0">
                <a:solidFill>
                  <a:srgbClr val="0E0E0E"/>
                </a:solidFill>
                <a:effectLst/>
                <a:latin typeface="Aptos" panose="020B0004020202020204" pitchFamily="34" charset="0"/>
              </a:rPr>
              <a:t>Results:</a:t>
            </a:r>
            <a:endParaRPr lang="es-MX" sz="2400" dirty="0">
              <a:solidFill>
                <a:srgbClr val="0E0E0E"/>
              </a:solidFill>
              <a:effectLst/>
              <a:latin typeface="Aptos" panose="020B0004020202020204" pitchFamily="34" charset="0"/>
            </a:endParaRPr>
          </a:p>
          <a:p>
            <a:pPr marL="457200" lvl="1" indent="0">
              <a:buNone/>
            </a:pPr>
            <a:r>
              <a:rPr lang="es-MX" dirty="0">
                <a:solidFill>
                  <a:srgbClr val="0E0E0E"/>
                </a:solidFill>
                <a:effectLst/>
                <a:latin typeface="Aptos" panose="020B0004020202020204" pitchFamily="34" charset="0"/>
              </a:rPr>
              <a:t>• A custom CNN model achieved </a:t>
            </a:r>
            <a:r>
              <a:rPr lang="es-MX" b="1" dirty="0">
                <a:solidFill>
                  <a:srgbClr val="0E0E0E"/>
                </a:solidFill>
                <a:effectLst/>
                <a:latin typeface="Aptos" panose="020B0004020202020204" pitchFamily="34" charset="0"/>
              </a:rPr>
              <a:t>98% accuracy</a:t>
            </a:r>
            <a:endParaRPr lang="es-MX" dirty="0">
              <a:solidFill>
                <a:srgbClr val="0E0E0E"/>
              </a:solidFill>
              <a:effectLst/>
              <a:latin typeface="Aptos" panose="020B0004020202020204" pitchFamily="34" charset="0"/>
            </a:endParaRPr>
          </a:p>
          <a:p>
            <a:pPr marL="457200" lvl="1" indent="0">
              <a:buNone/>
            </a:pPr>
            <a:r>
              <a:rPr lang="es-MX" dirty="0">
                <a:solidFill>
                  <a:srgbClr val="0E0E0E"/>
                </a:solidFill>
                <a:effectLst/>
                <a:latin typeface="Aptos" panose="020B0004020202020204" pitchFamily="34" charset="0"/>
              </a:rPr>
              <a:t>• A transfer learning model (VGG16) achieved </a:t>
            </a:r>
            <a:r>
              <a:rPr lang="es-MX" b="1" dirty="0">
                <a:solidFill>
                  <a:srgbClr val="0E0E0E"/>
                </a:solidFill>
                <a:effectLst/>
                <a:latin typeface="Aptos" panose="020B0004020202020204" pitchFamily="34" charset="0"/>
              </a:rPr>
              <a:t>99% accuracy</a:t>
            </a:r>
            <a:r>
              <a:rPr lang="es-MX" dirty="0">
                <a:solidFill>
                  <a:srgbClr val="0E0E0E"/>
                </a:solidFill>
                <a:effectLst/>
                <a:latin typeface="Aptos" panose="020B0004020202020204" pitchFamily="34" charset="0"/>
              </a:rPr>
              <a:t> with faster implementation</a:t>
            </a:r>
          </a:p>
          <a:p>
            <a:pPr marL="457200" lvl="1" indent="0">
              <a:buNone/>
            </a:pPr>
            <a:r>
              <a:rPr lang="es-MX" dirty="0">
                <a:solidFill>
                  <a:srgbClr val="0E0E0E"/>
                </a:solidFill>
                <a:latin typeface="Aptos" panose="020B0004020202020204" pitchFamily="34" charset="0"/>
              </a:rPr>
              <a:t>• The system can process up to </a:t>
            </a:r>
            <a:r>
              <a:rPr lang="es-MX" b="1" dirty="0">
                <a:solidFill>
                  <a:srgbClr val="0E0E0E"/>
                </a:solidFill>
                <a:latin typeface="Aptos" panose="020B0004020202020204" pitchFamily="34" charset="0"/>
              </a:rPr>
              <a:t>90,000 pieces/hour</a:t>
            </a:r>
            <a:r>
              <a:rPr lang="es-MX" dirty="0">
                <a:solidFill>
                  <a:srgbClr val="0E0E0E"/>
                </a:solidFill>
                <a:latin typeface="Aptos" panose="020B0004020202020204" pitchFamily="34" charset="0"/>
              </a:rPr>
              <a:t>, significantly improving efficiency</a:t>
            </a:r>
            <a:endParaRPr lang="es-MX" sz="2000" dirty="0">
              <a:solidFill>
                <a:srgbClr val="0E0E0E"/>
              </a:solidFill>
              <a:effectLst/>
              <a:latin typeface="Aptos" panose="020B0004020202020204" pitchFamily="34" charset="0"/>
            </a:endParaRPr>
          </a:p>
          <a:p>
            <a:pPr marL="0" indent="0">
              <a:buNone/>
            </a:pPr>
            <a:r>
              <a:rPr lang="es-MX" sz="2400" dirty="0">
                <a:solidFill>
                  <a:srgbClr val="0E0E0E"/>
                </a:solidFill>
                <a:effectLst/>
                <a:latin typeface="Aptos" panose="020B0004020202020204" pitchFamily="34" charset="0"/>
              </a:rPr>
              <a:t>• </a:t>
            </a:r>
            <a:r>
              <a:rPr lang="es-MX" sz="2400" b="1" dirty="0">
                <a:solidFill>
                  <a:srgbClr val="0E0E0E"/>
                </a:solidFill>
                <a:effectLst/>
                <a:latin typeface="Aptos" panose="020B0004020202020204" pitchFamily="34" charset="0"/>
              </a:rPr>
              <a:t>Conclusion:</a:t>
            </a:r>
            <a:r>
              <a:rPr lang="es-MX" sz="2400" dirty="0">
                <a:solidFill>
                  <a:srgbClr val="0E0E0E"/>
                </a:solidFill>
                <a:effectLst/>
                <a:latin typeface="Aptos" panose="020B0004020202020204" pitchFamily="34" charset="0"/>
              </a:rPr>
              <a:t> Transfer learning proved more efficient for real-world deployment, offering high accuracy and saving time</a:t>
            </a:r>
          </a:p>
        </p:txBody>
      </p:sp>
      <p:pic>
        <p:nvPicPr>
          <p:cNvPr id="5" name="Imagen 4">
            <a:extLst>
              <a:ext uri="{FF2B5EF4-FFF2-40B4-BE49-F238E27FC236}">
                <a16:creationId xmlns:a16="http://schemas.microsoft.com/office/drawing/2014/main" id="{DAE2A343-2ACB-534C-81DE-DC0FADC975D4}"/>
              </a:ext>
            </a:extLst>
          </p:cNvPr>
          <p:cNvPicPr>
            <a:picLocks noChangeAspect="1"/>
          </p:cNvPicPr>
          <p:nvPr/>
        </p:nvPicPr>
        <p:blipFill>
          <a:blip r:embed="rId2"/>
          <a:stretch>
            <a:fillRect/>
          </a:stretch>
        </p:blipFill>
        <p:spPr>
          <a:xfrm>
            <a:off x="7763068" y="2034783"/>
            <a:ext cx="4203751" cy="4203751"/>
          </a:xfrm>
          <a:prstGeom prst="rect">
            <a:avLst/>
          </a:prstGeom>
        </p:spPr>
      </p:pic>
    </p:spTree>
    <p:extLst>
      <p:ext uri="{BB962C8B-B14F-4D97-AF65-F5344CB8AC3E}">
        <p14:creationId xmlns:p14="http://schemas.microsoft.com/office/powerpoint/2010/main" val="18954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596BA-8216-6A8E-604C-EDF4276D51FF}"/>
              </a:ext>
            </a:extLst>
          </p:cNvPr>
          <p:cNvSpPr>
            <a:spLocks noGrp="1"/>
          </p:cNvSpPr>
          <p:nvPr>
            <p:ph type="title"/>
          </p:nvPr>
        </p:nvSpPr>
        <p:spPr/>
        <p:txBody>
          <a:bodyPr/>
          <a:lstStyle/>
          <a:p>
            <a:r>
              <a:rPr lang="es-MX" dirty="0">
                <a:solidFill>
                  <a:srgbClr val="0E5642"/>
                </a:solidFill>
              </a:rPr>
              <a:t>Product Application</a:t>
            </a:r>
          </a:p>
        </p:txBody>
      </p:sp>
      <p:pic>
        <p:nvPicPr>
          <p:cNvPr id="4" name="Imagen 3">
            <a:extLst>
              <a:ext uri="{FF2B5EF4-FFF2-40B4-BE49-F238E27FC236}">
                <a16:creationId xmlns:a16="http://schemas.microsoft.com/office/drawing/2014/main" id="{B2BC62CC-C589-DB7C-E1CA-E8C9AC610667}"/>
              </a:ext>
            </a:extLst>
          </p:cNvPr>
          <p:cNvPicPr>
            <a:picLocks noChangeAspect="1"/>
          </p:cNvPicPr>
          <p:nvPr/>
        </p:nvPicPr>
        <p:blipFill>
          <a:blip r:embed="rId2"/>
          <a:srcRect t="31736" b="13328"/>
          <a:stretch/>
        </p:blipFill>
        <p:spPr>
          <a:xfrm>
            <a:off x="274320" y="1690688"/>
            <a:ext cx="6707187" cy="1776841"/>
          </a:xfrm>
          <a:prstGeom prst="rect">
            <a:avLst/>
          </a:prstGeom>
        </p:spPr>
      </p:pic>
      <p:pic>
        <p:nvPicPr>
          <p:cNvPr id="5" name="Imagen 4">
            <a:extLst>
              <a:ext uri="{FF2B5EF4-FFF2-40B4-BE49-F238E27FC236}">
                <a16:creationId xmlns:a16="http://schemas.microsoft.com/office/drawing/2014/main" id="{93DFD50E-B6F7-82F4-B170-9611381764BB}"/>
              </a:ext>
            </a:extLst>
          </p:cNvPr>
          <p:cNvPicPr>
            <a:picLocks noChangeAspect="1"/>
          </p:cNvPicPr>
          <p:nvPr/>
        </p:nvPicPr>
        <p:blipFill>
          <a:blip r:embed="rId3"/>
          <a:stretch>
            <a:fillRect/>
          </a:stretch>
        </p:blipFill>
        <p:spPr>
          <a:xfrm>
            <a:off x="2724150" y="4254287"/>
            <a:ext cx="2190750" cy="2528919"/>
          </a:xfrm>
          <a:prstGeom prst="rect">
            <a:avLst/>
          </a:prstGeom>
        </p:spPr>
      </p:pic>
      <p:pic>
        <p:nvPicPr>
          <p:cNvPr id="6" name="Imagen 5">
            <a:extLst>
              <a:ext uri="{FF2B5EF4-FFF2-40B4-BE49-F238E27FC236}">
                <a16:creationId xmlns:a16="http://schemas.microsoft.com/office/drawing/2014/main" id="{33B691C0-74C1-BB1E-7E4B-8C08A905518F}"/>
              </a:ext>
            </a:extLst>
          </p:cNvPr>
          <p:cNvPicPr>
            <a:picLocks noChangeAspect="1"/>
          </p:cNvPicPr>
          <p:nvPr/>
        </p:nvPicPr>
        <p:blipFill>
          <a:blip r:embed="rId4"/>
          <a:stretch>
            <a:fillRect/>
          </a:stretch>
        </p:blipFill>
        <p:spPr>
          <a:xfrm>
            <a:off x="274320" y="4254287"/>
            <a:ext cx="2089785" cy="2420409"/>
          </a:xfrm>
          <a:prstGeom prst="rect">
            <a:avLst/>
          </a:prstGeom>
        </p:spPr>
      </p:pic>
      <p:sp>
        <p:nvSpPr>
          <p:cNvPr id="7" name="Título 1">
            <a:extLst>
              <a:ext uri="{FF2B5EF4-FFF2-40B4-BE49-F238E27FC236}">
                <a16:creationId xmlns:a16="http://schemas.microsoft.com/office/drawing/2014/main" id="{79803928-9272-ABBC-DDAA-CFB8901AD44B}"/>
              </a:ext>
            </a:extLst>
          </p:cNvPr>
          <p:cNvSpPr txBox="1">
            <a:spLocks/>
          </p:cNvSpPr>
          <p:nvPr/>
        </p:nvSpPr>
        <p:spPr>
          <a:xfrm>
            <a:off x="838200" y="32950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rgbClr val="0E5642"/>
                </a:solidFill>
              </a:rPr>
              <a:t>OK       |    Defective Part</a:t>
            </a:r>
          </a:p>
        </p:txBody>
      </p:sp>
      <p:sp>
        <p:nvSpPr>
          <p:cNvPr id="8" name="Marcador de contenido 2">
            <a:extLst>
              <a:ext uri="{FF2B5EF4-FFF2-40B4-BE49-F238E27FC236}">
                <a16:creationId xmlns:a16="http://schemas.microsoft.com/office/drawing/2014/main" id="{1D9D9A85-470A-EC43-1807-CC19A91C4E32}"/>
              </a:ext>
            </a:extLst>
          </p:cNvPr>
          <p:cNvSpPr>
            <a:spLocks noGrp="1"/>
          </p:cNvSpPr>
          <p:nvPr>
            <p:ph idx="1"/>
          </p:nvPr>
        </p:nvSpPr>
        <p:spPr>
          <a:xfrm>
            <a:off x="7267861" y="1027905"/>
            <a:ext cx="4870259" cy="5464969"/>
          </a:xfrm>
        </p:spPr>
        <p:txBody>
          <a:bodyPr>
            <a:normAutofit fontScale="92500" lnSpcReduction="20000"/>
          </a:bodyPr>
          <a:lstStyle/>
          <a:p>
            <a:pPr marL="0" indent="0">
              <a:buNone/>
            </a:pPr>
            <a:r>
              <a:rPr lang="en-US" dirty="0">
                <a:effectLst/>
                <a:latin typeface="Aptos" panose="020B0004020202020204" pitchFamily="34" charset="0"/>
                <a:ea typeface="Aptos" panose="020B0004020202020204" pitchFamily="34" charset="0"/>
                <a:cs typeface="Times New Roman" panose="02020603050405020304" pitchFamily="18" charset="0"/>
              </a:rPr>
              <a:t>The main problem in manufacturing metal casting products for submersible pump impellers is </a:t>
            </a:r>
            <a:r>
              <a:rPr lang="en-US" b="1" dirty="0">
                <a:effectLst/>
                <a:latin typeface="Aptos" panose="020B0004020202020204" pitchFamily="34" charset="0"/>
                <a:ea typeface="Aptos" panose="020B0004020202020204" pitchFamily="34" charset="0"/>
                <a:cs typeface="Times New Roman" panose="02020603050405020304" pitchFamily="18" charset="0"/>
              </a:rPr>
              <a:t>water leakage</a:t>
            </a: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dirty="0">
                <a:effectLst/>
                <a:latin typeface="Aptos" panose="020B0004020202020204" pitchFamily="34" charset="0"/>
                <a:ea typeface="Aptos" panose="020B0004020202020204" pitchFamily="34" charset="0"/>
                <a:cs typeface="Times New Roman" panose="02020603050405020304" pitchFamily="18" charset="0"/>
              </a:rPr>
              <a:t>Detection takes a lot of resources:  </a:t>
            </a:r>
            <a:r>
              <a:rPr lang="en-US" b="1" dirty="0">
                <a:effectLst/>
                <a:latin typeface="Aptos" panose="020B0004020202020204" pitchFamily="34" charset="0"/>
                <a:ea typeface="Aptos" panose="020B0004020202020204" pitchFamily="34" charset="0"/>
                <a:cs typeface="Times New Roman" panose="02020603050405020304" pitchFamily="18" charset="0"/>
              </a:rPr>
              <a:t>time &amp;  labor </a:t>
            </a:r>
          </a:p>
          <a:p>
            <a:pPr marL="0" indent="0">
              <a:buNone/>
            </a:pPr>
            <a:r>
              <a:rPr lang="en-US" dirty="0">
                <a:effectLst/>
                <a:latin typeface="Aptos" panose="020B0004020202020204" pitchFamily="34" charset="0"/>
                <a:ea typeface="Aptos" panose="020B0004020202020204" pitchFamily="34" charset="0"/>
                <a:cs typeface="Times New Roman" panose="02020603050405020304" pitchFamily="18" charset="0"/>
              </a:rPr>
              <a:t>And can be inconsistent because of </a:t>
            </a:r>
            <a:r>
              <a:rPr lang="en-US" b="1" dirty="0">
                <a:effectLst/>
                <a:latin typeface="Aptos" panose="020B0004020202020204" pitchFamily="34" charset="0"/>
                <a:ea typeface="Aptos" panose="020B0004020202020204" pitchFamily="34" charset="0"/>
                <a:cs typeface="Times New Roman" panose="02020603050405020304" pitchFamily="18" charset="0"/>
              </a:rPr>
              <a:t>human errors</a:t>
            </a:r>
          </a:p>
          <a:p>
            <a:pPr marL="0" indent="0">
              <a:buNone/>
            </a:pP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b="1" dirty="0">
                <a:effectLst/>
                <a:latin typeface="Aptos" panose="020B0004020202020204" pitchFamily="34" charset="0"/>
                <a:ea typeface="Aptos" panose="020B0004020202020204" pitchFamily="34" charset="0"/>
                <a:cs typeface="Times New Roman" panose="02020603050405020304" pitchFamily="18" charset="0"/>
              </a:rPr>
              <a:t>Defects </a:t>
            </a:r>
            <a:r>
              <a:rPr lang="en-US" dirty="0">
                <a:effectLst/>
                <a:latin typeface="Aptos" panose="020B0004020202020204" pitchFamily="34" charset="0"/>
                <a:ea typeface="Aptos" panose="020B0004020202020204" pitchFamily="34" charset="0"/>
                <a:cs typeface="Times New Roman" panose="02020603050405020304" pitchFamily="18" charset="0"/>
              </a:rPr>
              <a:t>like blow holes, pinholes, burrs, and shrinkage can cause significant</a:t>
            </a:r>
            <a:r>
              <a:rPr lang="en-US" b="1" dirty="0">
                <a:effectLst/>
                <a:latin typeface="Aptos" panose="020B0004020202020204" pitchFamily="34" charset="0"/>
                <a:ea typeface="Aptos" panose="020B0004020202020204" pitchFamily="34" charset="0"/>
                <a:cs typeface="Times New Roman" panose="02020603050405020304" pitchFamily="18" charset="0"/>
              </a:rPr>
              <a:t> financial losses </a:t>
            </a:r>
            <a:r>
              <a:rPr lang="en-US" dirty="0">
                <a:effectLst/>
                <a:latin typeface="Aptos" panose="020B0004020202020204" pitchFamily="34" charset="0"/>
                <a:ea typeface="Aptos" panose="020B0004020202020204" pitchFamily="34" charset="0"/>
                <a:cs typeface="Times New Roman" panose="02020603050405020304" pitchFamily="18" charset="0"/>
              </a:rPr>
              <a:t>if not detected correctly and on time</a:t>
            </a:r>
            <a:endParaRPr lang="es-MX" dirty="0"/>
          </a:p>
        </p:txBody>
      </p:sp>
    </p:spTree>
    <p:extLst>
      <p:ext uri="{BB962C8B-B14F-4D97-AF65-F5344CB8AC3E}">
        <p14:creationId xmlns:p14="http://schemas.microsoft.com/office/powerpoint/2010/main" val="2926619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518312-7B58-58B3-163B-F489A3FC8F7E}"/>
              </a:ext>
            </a:extLst>
          </p:cNvPr>
          <p:cNvSpPr>
            <a:spLocks noGrp="1"/>
          </p:cNvSpPr>
          <p:nvPr>
            <p:ph type="title"/>
          </p:nvPr>
        </p:nvSpPr>
        <p:spPr/>
        <p:txBody>
          <a:bodyPr/>
          <a:lstStyle/>
          <a:p>
            <a:r>
              <a:rPr lang="es-MX" dirty="0">
                <a:solidFill>
                  <a:srgbClr val="0E5642"/>
                </a:solidFill>
              </a:rPr>
              <a:t>Data Wrangling</a:t>
            </a:r>
          </a:p>
        </p:txBody>
      </p:sp>
      <p:pic>
        <p:nvPicPr>
          <p:cNvPr id="4" name="Marcador de contenido 3">
            <a:extLst>
              <a:ext uri="{FF2B5EF4-FFF2-40B4-BE49-F238E27FC236}">
                <a16:creationId xmlns:a16="http://schemas.microsoft.com/office/drawing/2014/main" id="{0CF24CFB-09E4-6C39-A8CE-77F6BD9E85E2}"/>
              </a:ext>
            </a:extLst>
          </p:cNvPr>
          <p:cNvPicPr>
            <a:picLocks noGrp="1" noChangeAspect="1"/>
          </p:cNvPicPr>
          <p:nvPr>
            <p:ph idx="1"/>
          </p:nvPr>
        </p:nvPicPr>
        <p:blipFill>
          <a:blip r:embed="rId2"/>
          <a:stretch>
            <a:fillRect/>
          </a:stretch>
        </p:blipFill>
        <p:spPr>
          <a:xfrm>
            <a:off x="410547" y="1407311"/>
            <a:ext cx="4208622" cy="2260000"/>
          </a:xfrm>
          <a:prstGeom prst="rect">
            <a:avLst/>
          </a:prstGeom>
        </p:spPr>
      </p:pic>
      <p:sp>
        <p:nvSpPr>
          <p:cNvPr id="5" name="Flecha derecha 4">
            <a:extLst>
              <a:ext uri="{FF2B5EF4-FFF2-40B4-BE49-F238E27FC236}">
                <a16:creationId xmlns:a16="http://schemas.microsoft.com/office/drawing/2014/main" id="{72380BFA-7E37-5D6B-4A77-685C13D9A6FE}"/>
              </a:ext>
            </a:extLst>
          </p:cNvPr>
          <p:cNvSpPr/>
          <p:nvPr/>
        </p:nvSpPr>
        <p:spPr>
          <a:xfrm>
            <a:off x="5082695" y="1841892"/>
            <a:ext cx="1126464" cy="1131583"/>
          </a:xfrm>
          <a:prstGeom prst="rightArrow">
            <a:avLst/>
          </a:prstGeom>
          <a:solidFill>
            <a:srgbClr val="13AE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rgbClr val="13AE00"/>
              </a:solidFill>
            </a:endParaRPr>
          </a:p>
        </p:txBody>
      </p:sp>
      <p:pic>
        <p:nvPicPr>
          <p:cNvPr id="6" name="Imagen 5">
            <a:extLst>
              <a:ext uri="{FF2B5EF4-FFF2-40B4-BE49-F238E27FC236}">
                <a16:creationId xmlns:a16="http://schemas.microsoft.com/office/drawing/2014/main" id="{2B6C58A0-B597-BCF0-ED57-EBAD03A0668C}"/>
              </a:ext>
            </a:extLst>
          </p:cNvPr>
          <p:cNvPicPr>
            <a:picLocks noChangeAspect="1"/>
          </p:cNvPicPr>
          <p:nvPr/>
        </p:nvPicPr>
        <p:blipFill>
          <a:blip r:embed="rId3"/>
          <a:stretch>
            <a:fillRect/>
          </a:stretch>
        </p:blipFill>
        <p:spPr>
          <a:xfrm>
            <a:off x="6418794" y="1354870"/>
            <a:ext cx="4208622" cy="2260000"/>
          </a:xfrm>
          <a:prstGeom prst="rect">
            <a:avLst/>
          </a:prstGeom>
        </p:spPr>
      </p:pic>
      <p:pic>
        <p:nvPicPr>
          <p:cNvPr id="7" name="Imagen 6">
            <a:extLst>
              <a:ext uri="{FF2B5EF4-FFF2-40B4-BE49-F238E27FC236}">
                <a16:creationId xmlns:a16="http://schemas.microsoft.com/office/drawing/2014/main" id="{918E44DB-DA52-7C55-6AA2-69091D845F26}"/>
              </a:ext>
            </a:extLst>
          </p:cNvPr>
          <p:cNvPicPr>
            <a:picLocks noChangeAspect="1"/>
          </p:cNvPicPr>
          <p:nvPr/>
        </p:nvPicPr>
        <p:blipFill>
          <a:blip r:embed="rId4"/>
          <a:stretch>
            <a:fillRect/>
          </a:stretch>
        </p:blipFill>
        <p:spPr>
          <a:xfrm>
            <a:off x="2128729" y="3818515"/>
            <a:ext cx="7034395" cy="1808037"/>
          </a:xfrm>
          <a:prstGeom prst="rect">
            <a:avLst/>
          </a:prstGeom>
        </p:spPr>
      </p:pic>
      <p:sp>
        <p:nvSpPr>
          <p:cNvPr id="8" name="Rectángulo 7">
            <a:extLst>
              <a:ext uri="{FF2B5EF4-FFF2-40B4-BE49-F238E27FC236}">
                <a16:creationId xmlns:a16="http://schemas.microsoft.com/office/drawing/2014/main" id="{F3859CE6-EB02-2F68-3D3A-2DF33BD93964}"/>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As the training set was imbalanced, Data Augmentation Techniques were utilized to generate new pictures scenarios: Rotation, Zoom, Flips, Brightness,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etc</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3137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04B55-E025-4FE5-613E-073B0372ABCE}"/>
              </a:ext>
            </a:extLst>
          </p:cNvPr>
          <p:cNvSpPr>
            <a:spLocks noGrp="1"/>
          </p:cNvSpPr>
          <p:nvPr>
            <p:ph type="title"/>
          </p:nvPr>
        </p:nvSpPr>
        <p:spPr/>
        <p:txBody>
          <a:bodyPr/>
          <a:lstStyle/>
          <a:p>
            <a:r>
              <a:rPr lang="es-MX" dirty="0">
                <a:solidFill>
                  <a:srgbClr val="0E5642"/>
                </a:solidFill>
              </a:rPr>
              <a:t>EDA</a:t>
            </a:r>
          </a:p>
        </p:txBody>
      </p:sp>
      <p:pic>
        <p:nvPicPr>
          <p:cNvPr id="4" name="Marcador de contenido 3">
            <a:extLst>
              <a:ext uri="{FF2B5EF4-FFF2-40B4-BE49-F238E27FC236}">
                <a16:creationId xmlns:a16="http://schemas.microsoft.com/office/drawing/2014/main" id="{3AED8907-8DEE-F6D0-9A55-92673FAA9EA7}"/>
              </a:ext>
            </a:extLst>
          </p:cNvPr>
          <p:cNvPicPr>
            <a:picLocks noGrp="1" noChangeAspect="1"/>
          </p:cNvPicPr>
          <p:nvPr>
            <p:ph idx="1"/>
          </p:nvPr>
        </p:nvPicPr>
        <p:blipFill>
          <a:blip r:embed="rId2"/>
          <a:stretch>
            <a:fillRect/>
          </a:stretch>
        </p:blipFill>
        <p:spPr>
          <a:xfrm>
            <a:off x="205274" y="1690688"/>
            <a:ext cx="5702300" cy="2946400"/>
          </a:xfrm>
          <a:prstGeom prst="rect">
            <a:avLst/>
          </a:prstGeom>
        </p:spPr>
      </p:pic>
      <p:pic>
        <p:nvPicPr>
          <p:cNvPr id="5" name="Imagen 4">
            <a:extLst>
              <a:ext uri="{FF2B5EF4-FFF2-40B4-BE49-F238E27FC236}">
                <a16:creationId xmlns:a16="http://schemas.microsoft.com/office/drawing/2014/main" id="{01C0DDC2-09C4-F08A-85DD-FCE760F52304}"/>
              </a:ext>
            </a:extLst>
          </p:cNvPr>
          <p:cNvPicPr>
            <a:picLocks noChangeAspect="1"/>
          </p:cNvPicPr>
          <p:nvPr/>
        </p:nvPicPr>
        <p:blipFill>
          <a:blip r:embed="rId3"/>
          <a:stretch>
            <a:fillRect/>
          </a:stretch>
        </p:blipFill>
        <p:spPr>
          <a:xfrm>
            <a:off x="6095999" y="1862260"/>
            <a:ext cx="5077211" cy="2774828"/>
          </a:xfrm>
          <a:prstGeom prst="rect">
            <a:avLst/>
          </a:prstGeom>
        </p:spPr>
      </p:pic>
      <p:sp>
        <p:nvSpPr>
          <p:cNvPr id="7" name="CuadroTexto 6">
            <a:extLst>
              <a:ext uri="{FF2B5EF4-FFF2-40B4-BE49-F238E27FC236}">
                <a16:creationId xmlns:a16="http://schemas.microsoft.com/office/drawing/2014/main" id="{6B3CA6F8-B6A8-8C1B-E297-D86D2ED9B122}"/>
              </a:ext>
            </a:extLst>
          </p:cNvPr>
          <p:cNvSpPr txBox="1"/>
          <p:nvPr/>
        </p:nvSpPr>
        <p:spPr>
          <a:xfrm>
            <a:off x="223806" y="4637088"/>
            <a:ext cx="5702300" cy="1032270"/>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Pixel intensity was tested in both samples, showing a slight difference between the two groups, but the pattern is not easily identified by humans</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4298E06-8A14-AAEB-2A74-66D3BBB2B9FC}"/>
              </a:ext>
            </a:extLst>
          </p:cNvPr>
          <p:cNvSpPr txBox="1"/>
          <p:nvPr/>
        </p:nvSpPr>
        <p:spPr>
          <a:xfrm>
            <a:off x="5944638" y="4637088"/>
            <a:ext cx="6102220" cy="1032270"/>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Entropy was also measured to identify differences between two categories of pictures by helping quantify the level of uncertainty or “disorder” in the image data</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Rectángulo 11">
            <a:extLst>
              <a:ext uri="{FF2B5EF4-FFF2-40B4-BE49-F238E27FC236}">
                <a16:creationId xmlns:a16="http://schemas.microsoft.com/office/drawing/2014/main" id="{F9B261C6-BBFD-3422-5805-2AB50527E542}"/>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These 2 Analysis revealed differences in pixel intensity distribution, which could indicate unique characteristics in defective pumps</a:t>
            </a:r>
            <a:endParaRPr lang="es-MX" dirty="0"/>
          </a:p>
        </p:txBody>
      </p:sp>
    </p:spTree>
    <p:extLst>
      <p:ext uri="{BB962C8B-B14F-4D97-AF65-F5344CB8AC3E}">
        <p14:creationId xmlns:p14="http://schemas.microsoft.com/office/powerpoint/2010/main" val="90412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F42B1-8F7B-E543-F16F-A953CF70651F}"/>
              </a:ext>
            </a:extLst>
          </p:cNvPr>
          <p:cNvSpPr>
            <a:spLocks noGrp="1"/>
          </p:cNvSpPr>
          <p:nvPr>
            <p:ph type="title"/>
          </p:nvPr>
        </p:nvSpPr>
        <p:spPr/>
        <p:txBody>
          <a:bodyPr/>
          <a:lstStyle/>
          <a:p>
            <a:r>
              <a:rPr lang="es-MX" dirty="0">
                <a:solidFill>
                  <a:srgbClr val="0E5642"/>
                </a:solidFill>
              </a:rPr>
              <a:t>First CNN Model Creation</a:t>
            </a:r>
          </a:p>
        </p:txBody>
      </p:sp>
      <p:pic>
        <p:nvPicPr>
          <p:cNvPr id="5" name="Imagen 4">
            <a:extLst>
              <a:ext uri="{FF2B5EF4-FFF2-40B4-BE49-F238E27FC236}">
                <a16:creationId xmlns:a16="http://schemas.microsoft.com/office/drawing/2014/main" id="{150A6C54-8ABD-21A0-5961-02A59EF5A377}"/>
              </a:ext>
            </a:extLst>
          </p:cNvPr>
          <p:cNvPicPr>
            <a:picLocks noChangeAspect="1"/>
          </p:cNvPicPr>
          <p:nvPr/>
        </p:nvPicPr>
        <p:blipFill>
          <a:blip r:embed="rId2"/>
          <a:stretch>
            <a:fillRect/>
          </a:stretch>
        </p:blipFill>
        <p:spPr>
          <a:xfrm>
            <a:off x="407819" y="1724388"/>
            <a:ext cx="4053249" cy="3814263"/>
          </a:xfrm>
          <a:prstGeom prst="rect">
            <a:avLst/>
          </a:prstGeom>
        </p:spPr>
      </p:pic>
      <p:pic>
        <p:nvPicPr>
          <p:cNvPr id="6" name="Imagen 5">
            <a:extLst>
              <a:ext uri="{FF2B5EF4-FFF2-40B4-BE49-F238E27FC236}">
                <a16:creationId xmlns:a16="http://schemas.microsoft.com/office/drawing/2014/main" id="{24BEA5EC-3FF9-2891-77B7-F8C6CECEE977}"/>
              </a:ext>
            </a:extLst>
          </p:cNvPr>
          <p:cNvPicPr>
            <a:picLocks noChangeAspect="1"/>
          </p:cNvPicPr>
          <p:nvPr/>
        </p:nvPicPr>
        <p:blipFill>
          <a:blip r:embed="rId3"/>
          <a:stretch>
            <a:fillRect/>
          </a:stretch>
        </p:blipFill>
        <p:spPr>
          <a:xfrm>
            <a:off x="8321510" y="2316836"/>
            <a:ext cx="3757784" cy="2677795"/>
          </a:xfrm>
          <a:prstGeom prst="rect">
            <a:avLst/>
          </a:prstGeom>
        </p:spPr>
      </p:pic>
      <p:sp>
        <p:nvSpPr>
          <p:cNvPr id="7" name="Rectángulo 6">
            <a:extLst>
              <a:ext uri="{FF2B5EF4-FFF2-40B4-BE49-F238E27FC236}">
                <a16:creationId xmlns:a16="http://schemas.microsoft.com/office/drawing/2014/main" id="{9255DFF1-C492-A696-4DF1-F6251A6AC593}"/>
              </a:ext>
            </a:extLst>
          </p:cNvPr>
          <p:cNvSpPr/>
          <p:nvPr/>
        </p:nvSpPr>
        <p:spPr>
          <a:xfrm>
            <a:off x="0" y="5859624"/>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During Training the model achieved an 98% accuracy, however when it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was tested on “unseen” data, </a:t>
            </a:r>
            <a:r>
              <a:rPr lang="en-US" kern="100" dirty="0">
                <a:latin typeface="Aptos" panose="020B0004020202020204" pitchFamily="34" charset="0"/>
                <a:ea typeface="Aptos" panose="020B0004020202020204" pitchFamily="34" charset="0"/>
                <a:cs typeface="Times New Roman" panose="02020603050405020304" pitchFamily="18" charset="0"/>
              </a:rPr>
              <a:t>this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dropped quickly to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63% accuracy</a:t>
            </a:r>
            <a:endParaRPr lang="es-MX"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C8C014BC-7709-C603-FF55-9D2E3AFA57D5}"/>
              </a:ext>
            </a:extLst>
          </p:cNvPr>
          <p:cNvPicPr>
            <a:picLocks noChangeAspect="1"/>
          </p:cNvPicPr>
          <p:nvPr/>
        </p:nvPicPr>
        <p:blipFill>
          <a:blip r:embed="rId4"/>
          <a:stretch>
            <a:fillRect/>
          </a:stretch>
        </p:blipFill>
        <p:spPr>
          <a:xfrm>
            <a:off x="4772160" y="2385331"/>
            <a:ext cx="3457575" cy="2492375"/>
          </a:xfrm>
          <a:prstGeom prst="rect">
            <a:avLst/>
          </a:prstGeom>
        </p:spPr>
      </p:pic>
    </p:spTree>
    <p:extLst>
      <p:ext uri="{BB962C8B-B14F-4D97-AF65-F5344CB8AC3E}">
        <p14:creationId xmlns:p14="http://schemas.microsoft.com/office/powerpoint/2010/main" val="82293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CC208-1008-C0DC-89F2-7DE5C48C543B}"/>
              </a:ext>
            </a:extLst>
          </p:cNvPr>
          <p:cNvSpPr>
            <a:spLocks noGrp="1"/>
          </p:cNvSpPr>
          <p:nvPr>
            <p:ph type="title"/>
          </p:nvPr>
        </p:nvSpPr>
        <p:spPr/>
        <p:txBody>
          <a:bodyPr/>
          <a:lstStyle/>
          <a:p>
            <a:r>
              <a:rPr lang="es-MX" dirty="0">
                <a:solidFill>
                  <a:srgbClr val="0E5642"/>
                </a:solidFill>
              </a:rPr>
              <a:t>Second CNN Model</a:t>
            </a:r>
          </a:p>
        </p:txBody>
      </p:sp>
      <p:pic>
        <p:nvPicPr>
          <p:cNvPr id="6" name="Imagen 5">
            <a:extLst>
              <a:ext uri="{FF2B5EF4-FFF2-40B4-BE49-F238E27FC236}">
                <a16:creationId xmlns:a16="http://schemas.microsoft.com/office/drawing/2014/main" id="{70B0249B-C0A1-8A16-9A6E-F2FFDB812260}"/>
              </a:ext>
            </a:extLst>
          </p:cNvPr>
          <p:cNvPicPr>
            <a:picLocks noChangeAspect="1"/>
          </p:cNvPicPr>
          <p:nvPr/>
        </p:nvPicPr>
        <p:blipFill>
          <a:blip r:embed="rId2"/>
          <a:stretch>
            <a:fillRect/>
          </a:stretch>
        </p:blipFill>
        <p:spPr>
          <a:xfrm>
            <a:off x="259987" y="1850881"/>
            <a:ext cx="2585930" cy="3642049"/>
          </a:xfrm>
          <a:prstGeom prst="rect">
            <a:avLst/>
          </a:prstGeom>
        </p:spPr>
      </p:pic>
      <p:pic>
        <p:nvPicPr>
          <p:cNvPr id="7" name="Imagen 6">
            <a:extLst>
              <a:ext uri="{FF2B5EF4-FFF2-40B4-BE49-F238E27FC236}">
                <a16:creationId xmlns:a16="http://schemas.microsoft.com/office/drawing/2014/main" id="{5D6C84E2-B98A-E366-7359-38E1FA829AD4}"/>
              </a:ext>
            </a:extLst>
          </p:cNvPr>
          <p:cNvPicPr>
            <a:picLocks noChangeAspect="1"/>
          </p:cNvPicPr>
          <p:nvPr/>
        </p:nvPicPr>
        <p:blipFill>
          <a:blip r:embed="rId3"/>
          <a:stretch>
            <a:fillRect/>
          </a:stretch>
        </p:blipFill>
        <p:spPr>
          <a:xfrm>
            <a:off x="7476046" y="1805161"/>
            <a:ext cx="4715954" cy="3642049"/>
          </a:xfrm>
          <a:prstGeom prst="rect">
            <a:avLst/>
          </a:prstGeom>
        </p:spPr>
      </p:pic>
      <p:pic>
        <p:nvPicPr>
          <p:cNvPr id="8" name="Imagen 7">
            <a:extLst>
              <a:ext uri="{FF2B5EF4-FFF2-40B4-BE49-F238E27FC236}">
                <a16:creationId xmlns:a16="http://schemas.microsoft.com/office/drawing/2014/main" id="{F45AED16-E7BB-D05B-361D-E5D28845DA0C}"/>
              </a:ext>
            </a:extLst>
          </p:cNvPr>
          <p:cNvPicPr>
            <a:picLocks noChangeAspect="1"/>
          </p:cNvPicPr>
          <p:nvPr/>
        </p:nvPicPr>
        <p:blipFill>
          <a:blip r:embed="rId4"/>
          <a:stretch>
            <a:fillRect/>
          </a:stretch>
        </p:blipFill>
        <p:spPr>
          <a:xfrm>
            <a:off x="3345705" y="1850881"/>
            <a:ext cx="4153951" cy="3642049"/>
          </a:xfrm>
          <a:prstGeom prst="rect">
            <a:avLst/>
          </a:prstGeom>
        </p:spPr>
      </p:pic>
      <p:sp>
        <p:nvSpPr>
          <p:cNvPr id="12" name="Rectángulo 11">
            <a:extLst>
              <a:ext uri="{FF2B5EF4-FFF2-40B4-BE49-F238E27FC236}">
                <a16:creationId xmlns:a16="http://schemas.microsoft.com/office/drawing/2014/main" id="{6E2CF298-0894-C783-3D2A-AD1DE7E733D1}"/>
              </a:ext>
            </a:extLst>
          </p:cNvPr>
          <p:cNvSpPr/>
          <p:nvPr/>
        </p:nvSpPr>
        <p:spPr>
          <a:xfrm>
            <a:off x="0" y="6119650"/>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800" dirty="0"/>
              <a:t>In this model, the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Architecture was changed to a Simpler model design</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ctr">
              <a:buNone/>
            </a:pPr>
            <a:r>
              <a:rPr lang="es-MX" sz="1800" dirty="0"/>
              <a:t>After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first training the Accuracy achieved was up to 89%</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3100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A6B58-DB85-831D-1BE5-B36BA2930415}"/>
              </a:ext>
            </a:extLst>
          </p:cNvPr>
          <p:cNvSpPr>
            <a:spLocks noGrp="1"/>
          </p:cNvSpPr>
          <p:nvPr>
            <p:ph type="title"/>
          </p:nvPr>
        </p:nvSpPr>
        <p:spPr/>
        <p:txBody>
          <a:bodyPr/>
          <a:lstStyle/>
          <a:p>
            <a:r>
              <a:rPr lang="es-MX" dirty="0">
                <a:solidFill>
                  <a:srgbClr val="0E5642"/>
                </a:solidFill>
              </a:rPr>
              <a:t>Hyperparameter Tunning</a:t>
            </a:r>
          </a:p>
        </p:txBody>
      </p:sp>
      <p:pic>
        <p:nvPicPr>
          <p:cNvPr id="4" name="Marcador de contenido 3">
            <a:extLst>
              <a:ext uri="{FF2B5EF4-FFF2-40B4-BE49-F238E27FC236}">
                <a16:creationId xmlns:a16="http://schemas.microsoft.com/office/drawing/2014/main" id="{B4DB0147-A33C-BB61-5858-FC85B4CCD62C}"/>
              </a:ext>
            </a:extLst>
          </p:cNvPr>
          <p:cNvPicPr>
            <a:picLocks noGrp="1" noChangeAspect="1"/>
          </p:cNvPicPr>
          <p:nvPr>
            <p:ph idx="1"/>
          </p:nvPr>
        </p:nvPicPr>
        <p:blipFill rotWithShape="1">
          <a:blip r:embed="rId2"/>
          <a:srcRect t="24812"/>
          <a:stretch/>
        </p:blipFill>
        <p:spPr bwMode="auto">
          <a:xfrm>
            <a:off x="291011" y="1690688"/>
            <a:ext cx="3687491" cy="1325563"/>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0DFF2927-B806-8221-6995-AC1E1E253D75}"/>
              </a:ext>
            </a:extLst>
          </p:cNvPr>
          <p:cNvPicPr>
            <a:picLocks noChangeAspect="1"/>
          </p:cNvPicPr>
          <p:nvPr/>
        </p:nvPicPr>
        <p:blipFill>
          <a:blip r:embed="rId3"/>
          <a:stretch>
            <a:fillRect/>
          </a:stretch>
        </p:blipFill>
        <p:spPr>
          <a:xfrm>
            <a:off x="291011" y="3082834"/>
            <a:ext cx="3735032" cy="3146880"/>
          </a:xfrm>
          <a:prstGeom prst="rect">
            <a:avLst/>
          </a:prstGeom>
        </p:spPr>
      </p:pic>
      <p:sp>
        <p:nvSpPr>
          <p:cNvPr id="7" name="CuadroTexto 6">
            <a:extLst>
              <a:ext uri="{FF2B5EF4-FFF2-40B4-BE49-F238E27FC236}">
                <a16:creationId xmlns:a16="http://schemas.microsoft.com/office/drawing/2014/main" id="{C9C0B001-4C04-AD25-CE8C-D67443011CCC}"/>
              </a:ext>
            </a:extLst>
          </p:cNvPr>
          <p:cNvSpPr txBox="1"/>
          <p:nvPr/>
        </p:nvSpPr>
        <p:spPr>
          <a:xfrm>
            <a:off x="4639744" y="4344098"/>
            <a:ext cx="7156016" cy="1771960"/>
          </a:xfrm>
          <a:prstGeom prst="rect">
            <a:avLst/>
          </a:prstGeom>
          <a:noFill/>
        </p:spPr>
        <p:txBody>
          <a:bodyPr wrap="square">
            <a:spAutoFit/>
          </a:bodyPr>
          <a:lstStyle/>
          <a:p>
            <a:pPr>
              <a:lnSpc>
                <a:spcPct val="115000"/>
              </a:lnSpc>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16 out of 20 epochs were compiled (Early stop was activated when the model stopped improving accuracy).</a:t>
            </a:r>
          </a:p>
          <a:p>
            <a:pPr>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AE63E9E3-6E25-D0C1-7816-AA3C4FFF11F2}"/>
              </a:ext>
            </a:extLst>
          </p:cNvPr>
          <p:cNvPicPr>
            <a:picLocks noChangeAspect="1"/>
          </p:cNvPicPr>
          <p:nvPr/>
        </p:nvPicPr>
        <p:blipFill>
          <a:blip r:embed="rId4"/>
          <a:stretch>
            <a:fillRect/>
          </a:stretch>
        </p:blipFill>
        <p:spPr>
          <a:xfrm>
            <a:off x="4026043" y="1529895"/>
            <a:ext cx="7327757" cy="2814203"/>
          </a:xfrm>
          <a:prstGeom prst="rect">
            <a:avLst/>
          </a:prstGeom>
        </p:spPr>
      </p:pic>
      <p:sp>
        <p:nvSpPr>
          <p:cNvPr id="11" name="Rectángulo 10">
            <a:extLst>
              <a:ext uri="{FF2B5EF4-FFF2-40B4-BE49-F238E27FC236}">
                <a16:creationId xmlns:a16="http://schemas.microsoft.com/office/drawing/2014/main" id="{35F796D1-4EE5-7CAB-08AC-DDEB1BA0BA60}"/>
              </a:ext>
            </a:extLst>
          </p:cNvPr>
          <p:cNvSpPr/>
          <p:nvPr/>
        </p:nvSpPr>
        <p:spPr>
          <a:xfrm>
            <a:off x="0" y="6119650"/>
            <a:ext cx="12192000" cy="746449"/>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With this hyperparameter tunning 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accuracy improved &gt; 98% </a:t>
            </a:r>
            <a:endParaRPr lang="es-MX"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15996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A3D49-9101-85DE-CD40-037DFF026CF6}"/>
              </a:ext>
            </a:extLst>
          </p:cNvPr>
          <p:cNvSpPr>
            <a:spLocks noGrp="1"/>
          </p:cNvSpPr>
          <p:nvPr>
            <p:ph type="title"/>
          </p:nvPr>
        </p:nvSpPr>
        <p:spPr/>
        <p:txBody>
          <a:bodyPr/>
          <a:lstStyle/>
          <a:p>
            <a:r>
              <a:rPr lang="es-MX" dirty="0">
                <a:solidFill>
                  <a:srgbClr val="0E5642"/>
                </a:solidFill>
              </a:rPr>
              <a:t>Results and Evaluation of Second Model</a:t>
            </a:r>
          </a:p>
        </p:txBody>
      </p:sp>
      <p:pic>
        <p:nvPicPr>
          <p:cNvPr id="11" name="Marcador de contenido 10">
            <a:extLst>
              <a:ext uri="{FF2B5EF4-FFF2-40B4-BE49-F238E27FC236}">
                <a16:creationId xmlns:a16="http://schemas.microsoft.com/office/drawing/2014/main" id="{97BF6F4D-E818-5D1B-B843-16EDAA7B119C}"/>
              </a:ext>
            </a:extLst>
          </p:cNvPr>
          <p:cNvPicPr>
            <a:picLocks noGrp="1" noChangeAspect="1"/>
          </p:cNvPicPr>
          <p:nvPr>
            <p:ph idx="1"/>
          </p:nvPr>
        </p:nvPicPr>
        <p:blipFill rotWithShape="1">
          <a:blip r:embed="rId2"/>
          <a:srcRect b="60555"/>
          <a:stretch/>
        </p:blipFill>
        <p:spPr bwMode="auto">
          <a:xfrm>
            <a:off x="268515" y="2763110"/>
            <a:ext cx="7689104" cy="1528089"/>
          </a:xfrm>
          <a:prstGeom prst="rect">
            <a:avLst/>
          </a:prstGeom>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E29A59AB-9BDF-C6CC-4297-B324D48FEB5F}"/>
              </a:ext>
            </a:extLst>
          </p:cNvPr>
          <p:cNvPicPr>
            <a:picLocks noChangeAspect="1"/>
          </p:cNvPicPr>
          <p:nvPr/>
        </p:nvPicPr>
        <p:blipFill rotWithShape="1">
          <a:blip r:embed="rId2"/>
          <a:srcRect t="61122"/>
          <a:stretch/>
        </p:blipFill>
        <p:spPr bwMode="auto">
          <a:xfrm>
            <a:off x="268514" y="4545774"/>
            <a:ext cx="7689105" cy="1505979"/>
          </a:xfrm>
          <a:prstGeom prst="rect">
            <a:avLst/>
          </a:prstGeom>
          <a:ln>
            <a:noFill/>
          </a:ln>
          <a:extLst>
            <a:ext uri="{53640926-AAD7-44D8-BBD7-CCE9431645EC}">
              <a14:shadowObscured xmlns:a14="http://schemas.microsoft.com/office/drawing/2010/main"/>
            </a:ext>
          </a:extLst>
        </p:spPr>
      </p:pic>
      <p:sp>
        <p:nvSpPr>
          <p:cNvPr id="14" name="CuadroTexto 13">
            <a:extLst>
              <a:ext uri="{FF2B5EF4-FFF2-40B4-BE49-F238E27FC236}">
                <a16:creationId xmlns:a16="http://schemas.microsoft.com/office/drawing/2014/main" id="{31AD29EA-CE0F-E1D5-C45F-7F06A3936E75}"/>
              </a:ext>
            </a:extLst>
          </p:cNvPr>
          <p:cNvSpPr txBox="1"/>
          <p:nvPr/>
        </p:nvSpPr>
        <p:spPr>
          <a:xfrm>
            <a:off x="268513" y="1730840"/>
            <a:ext cx="7425509" cy="713722"/>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visual representation of 10 random pictures (5 OK &amp; 5 Defective),  the Actual Labels can be observed in </a:t>
            </a:r>
            <a:r>
              <a:rPr lang="en-US" sz="1800" b="1"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rPr>
              <a:t>Blue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Predicted Values in </a:t>
            </a:r>
            <a:r>
              <a:rPr lang="en-US" sz="1800" b="1" kern="100" dirty="0">
                <a:solidFill>
                  <a:srgbClr val="FF00FF"/>
                </a:solidFill>
                <a:effectLst/>
                <a:latin typeface="Aptos" panose="020B0004020202020204" pitchFamily="34" charset="0"/>
                <a:ea typeface="Aptos" panose="020B0004020202020204" pitchFamily="34" charset="0"/>
                <a:cs typeface="Times New Roman" panose="02020603050405020304" pitchFamily="18" charset="0"/>
              </a:rPr>
              <a:t>Pink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CuadroTexto 15">
            <a:extLst>
              <a:ext uri="{FF2B5EF4-FFF2-40B4-BE49-F238E27FC236}">
                <a16:creationId xmlns:a16="http://schemas.microsoft.com/office/drawing/2014/main" id="{8C99B87D-B64F-6DAB-6590-96A31C69D76B}"/>
              </a:ext>
            </a:extLst>
          </p:cNvPr>
          <p:cNvSpPr txBox="1"/>
          <p:nvPr/>
        </p:nvSpPr>
        <p:spPr>
          <a:xfrm>
            <a:off x="8673738" y="2451144"/>
            <a:ext cx="2508068" cy="2198487"/>
          </a:xfrm>
          <a:prstGeom prst="rect">
            <a:avLst/>
          </a:prstGeom>
          <a:noFill/>
        </p:spPr>
        <p:txBody>
          <a:bodyPr wrap="square">
            <a:spAutoFit/>
          </a:bodyPr>
          <a:lstStyle/>
          <a:p>
            <a:pPr>
              <a:lnSpc>
                <a:spcPct val="115000"/>
              </a:lnSpc>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probability (</a:t>
            </a:r>
            <a:r>
              <a:rPr lang="en-US" sz="2000" kern="100" dirty="0">
                <a:solidFill>
                  <a:srgbClr val="08F404"/>
                </a:solidFill>
                <a:effectLst/>
                <a:highlight>
                  <a:srgbClr val="000000"/>
                </a:highlight>
                <a:latin typeface="Aptos" panose="020B0004020202020204" pitchFamily="34" charset="0"/>
                <a:ea typeface="Aptos" panose="020B0004020202020204" pitchFamily="34" charset="0"/>
                <a:cs typeface="Times New Roman" panose="02020603050405020304" pitchFamily="18" charset="0"/>
              </a:rPr>
              <a:t>Green</a:t>
            </a:r>
            <a:r>
              <a:rPr lang="en-US" sz="2000" kern="100" dirty="0">
                <a:effectLst/>
                <a:latin typeface="Aptos" panose="020B0004020202020204" pitchFamily="34" charset="0"/>
                <a:ea typeface="Aptos" panose="020B0004020202020204" pitchFamily="34" charset="0"/>
                <a:cs typeface="Times New Roman" panose="02020603050405020304" pitchFamily="18" charset="0"/>
              </a:rPr>
              <a:t>),  is obtained from the  Sigmoid Activation Function in the last layer of the model.</a:t>
            </a:r>
          </a:p>
        </p:txBody>
      </p:sp>
      <p:pic>
        <p:nvPicPr>
          <p:cNvPr id="17" name="Imagen 16">
            <a:extLst>
              <a:ext uri="{FF2B5EF4-FFF2-40B4-BE49-F238E27FC236}">
                <a16:creationId xmlns:a16="http://schemas.microsoft.com/office/drawing/2014/main" id="{16ED9BF4-E58D-A10E-5B0B-A5CD797EBE62}"/>
              </a:ext>
            </a:extLst>
          </p:cNvPr>
          <p:cNvPicPr>
            <a:picLocks noChangeAspect="1"/>
          </p:cNvPicPr>
          <p:nvPr/>
        </p:nvPicPr>
        <p:blipFill>
          <a:blip r:embed="rId3"/>
          <a:stretch>
            <a:fillRect/>
          </a:stretch>
        </p:blipFill>
        <p:spPr>
          <a:xfrm>
            <a:off x="8789779" y="4649631"/>
            <a:ext cx="1884098" cy="825360"/>
          </a:xfrm>
          <a:prstGeom prst="rect">
            <a:avLst/>
          </a:prstGeom>
        </p:spPr>
      </p:pic>
      <p:sp>
        <p:nvSpPr>
          <p:cNvPr id="20" name="Rectángulo 19">
            <a:extLst>
              <a:ext uri="{FF2B5EF4-FFF2-40B4-BE49-F238E27FC236}">
                <a16:creationId xmlns:a16="http://schemas.microsoft.com/office/drawing/2014/main" id="{E1722C12-B7E0-6753-45B6-FDD463B8E9D0}"/>
              </a:ext>
            </a:extLst>
          </p:cNvPr>
          <p:cNvSpPr/>
          <p:nvPr/>
        </p:nvSpPr>
        <p:spPr>
          <a:xfrm>
            <a:off x="0" y="6108905"/>
            <a:ext cx="12192000" cy="713722"/>
          </a:xfrm>
          <a:prstGeom prst="rect">
            <a:avLst/>
          </a:prstGeom>
          <a:solidFill>
            <a:srgbClr val="0E56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All pictures of the random sample were correctly classified</a:t>
            </a:r>
          </a:p>
          <a:p>
            <a:pPr algn="ctr">
              <a:lnSpc>
                <a:spcPct val="115000"/>
              </a:lnSpc>
              <a:spcAft>
                <a:spcPts val="800"/>
              </a:spcAft>
            </a:pPr>
            <a:r>
              <a:rPr lang="en-US" kern="100" dirty="0">
                <a:latin typeface="Aptos" panose="020B0004020202020204" pitchFamily="34" charset="0"/>
                <a:ea typeface="Aptos" panose="020B0004020202020204" pitchFamily="34" charset="0"/>
                <a:cs typeface="Times New Roman" panose="02020603050405020304" pitchFamily="18" charset="0"/>
              </a:rPr>
              <a:t>Prediction Number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represents how certain is the model of the decision taken</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588546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85</TotalTime>
  <Words>910</Words>
  <Application>Microsoft Macintosh PowerPoint</Application>
  <PresentationFormat>Panorámica</PresentationFormat>
  <Paragraphs>67</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.SF NS</vt:lpstr>
      <vt:lpstr>Aptos</vt:lpstr>
      <vt:lpstr>Aptos Display</vt:lpstr>
      <vt:lpstr>Arial</vt:lpstr>
      <vt:lpstr>Tema de Office</vt:lpstr>
      <vt:lpstr>AI Innovation in Quality Control: Harnessing Deep Learning and Convolutional Neural Networks to detect Defective Metal Parts in Manufacturing environment</vt:lpstr>
      <vt:lpstr>Executive Summary</vt:lpstr>
      <vt:lpstr>Product Application</vt:lpstr>
      <vt:lpstr>Data Wrangling</vt:lpstr>
      <vt:lpstr>EDA</vt:lpstr>
      <vt:lpstr>First CNN Model Creation</vt:lpstr>
      <vt:lpstr>Second CNN Model</vt:lpstr>
      <vt:lpstr>Hyperparameter Tunning</vt:lpstr>
      <vt:lpstr>Results and Evaluation of Second Model</vt:lpstr>
      <vt:lpstr>Processing Time of 1 Part</vt:lpstr>
      <vt:lpstr>How the model ‘see’ the defects</vt:lpstr>
      <vt:lpstr>Transfer Learning</vt:lpstr>
      <vt:lpstr>Transfer Learning Performance</vt:lpstr>
      <vt:lpstr>Model Selection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Perez, Javier</dc:creator>
  <cp:lastModifiedBy>Perez, Javier</cp:lastModifiedBy>
  <cp:revision>8</cp:revision>
  <dcterms:created xsi:type="dcterms:W3CDTF">2024-09-09T14:43:09Z</dcterms:created>
  <dcterms:modified xsi:type="dcterms:W3CDTF">2024-09-09T16:08:56Z</dcterms:modified>
</cp:coreProperties>
</file>